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7" r:id="rId2"/>
    <p:sldId id="258" r:id="rId3"/>
    <p:sldId id="267" r:id="rId4"/>
    <p:sldId id="268" r:id="rId5"/>
    <p:sldId id="266" r:id="rId6"/>
    <p:sldId id="272" r:id="rId7"/>
    <p:sldId id="271" r:id="rId8"/>
    <p:sldId id="270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81" r:id="rId17"/>
    <p:sldId id="282" r:id="rId18"/>
    <p:sldId id="283" r:id="rId19"/>
    <p:sldId id="284" r:id="rId20"/>
    <p:sldId id="285" r:id="rId21"/>
    <p:sldId id="306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9" r:id="rId33"/>
    <p:sldId id="296" r:id="rId34"/>
    <p:sldId id="298" r:id="rId35"/>
    <p:sldId id="300" r:id="rId36"/>
    <p:sldId id="301" r:id="rId37"/>
    <p:sldId id="302" r:id="rId38"/>
    <p:sldId id="303" r:id="rId39"/>
    <p:sldId id="304" r:id="rId40"/>
    <p:sldId id="305" r:id="rId41"/>
    <p:sldId id="269" r:id="rId42"/>
    <p:sldId id="297" r:id="rId43"/>
    <p:sldId id="26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89FF"/>
    <a:srgbClr val="F1F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74-465D-AF33-458391C15490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74-465D-AF33-458391C1549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74-465D-AF33-458391C15490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E74-465D-AF33-458391C15490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E74-465D-AF33-458391C15490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90</c:v>
                </c:pt>
                <c:pt idx="1">
                  <c:v>10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F6-4B1F-B9FD-F676AFDB4B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B9-4565-A8BB-F25F3293AC18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B9-4565-A8BB-F25F3293AC1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DB9-4565-A8BB-F25F3293AC18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DB9-4565-A8BB-F25F3293AC18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DB9-4565-A8BB-F25F3293AC18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74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DB9-4565-A8BB-F25F3293A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602980194384616E-2"/>
          <c:y val="5.2392641027900866E-2"/>
          <c:w val="0.82679438598435784"/>
          <c:h val="0.8952147179441982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60C-4C41-99E9-376CF83A1738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60C-4C41-99E9-376CF83A1738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60C-4C41-99E9-376CF83A1738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60C-4C41-99E9-376CF83A1738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60C-4C41-99E9-376CF83A1738}"/>
              </c:ext>
            </c:extLst>
          </c:dPt>
          <c:cat>
            <c:strRef>
              <c:f>Sheet1!$A$2:$A$6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40</c:v>
                </c:pt>
                <c:pt idx="1">
                  <c:v>60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60C-4C41-99E9-376CF83A1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Languages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B9-4FA4-A30E-FCEC5910F4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B9-4FA4-A30E-FCEC5910F4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B9-4FA4-A30E-FCEC5910F4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B9-4FA4-A30E-FCEC5910F4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B9-4FA4-A30E-FCEC5910F49A}"/>
              </c:ext>
            </c:extLst>
          </c:dPt>
          <c:cat>
            <c:strRef>
              <c:f>Sheet1!$A$2:$A$6</c:f>
              <c:strCache>
                <c:ptCount val="5"/>
                <c:pt idx="0">
                  <c:v>Java</c:v>
                </c:pt>
                <c:pt idx="1">
                  <c:v>HTML</c:v>
                </c:pt>
                <c:pt idx="2">
                  <c:v>CSS</c:v>
                </c:pt>
                <c:pt idx="3">
                  <c:v>JavaScript</c:v>
                </c:pt>
                <c:pt idx="4">
                  <c:v>ETC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73.7</c:v>
                </c:pt>
                <c:pt idx="1">
                  <c:v>15.4</c:v>
                </c:pt>
                <c:pt idx="2">
                  <c:v>9</c:v>
                </c:pt>
                <c:pt idx="3">
                  <c:v>1.9</c:v>
                </c:pt>
                <c:pt idx="4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3-409B-834E-FD296075A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HY헤드라인M" panose="02030600000101010101" pitchFamily="18" charset="-127"/>
          <a:ea typeface="HY헤드라인M" panose="02030600000101010101" pitchFamily="18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16.6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0 169 24575,'101'2'0,"109"-5"0,-176-2 0,-1-1 0,0-2 0,0-1 0,-1-2 0,-1-1 0,47-25 0,-50 23 0,1 2 0,1 1 0,0 1 0,0 1 0,1 2 0,0 1 0,1 1 0,-1 2 0,1 1 0,54 4 0,-68 1 0,0 1 0,0 2 0,-1-1 0,1 2 0,-1 0 0,-1 1 0,18 12 0,-10-7 0,1 0 0,28 9 0,152 35 0,-211-52 0,-1-1 0,0 0 0,0 0 0,0-1 0,-9 4 0,-37 9 0,-79 14 0,54-14 0,36-10 0,-1-1 0,-1-3 0,-81-5 0,27 0 0,61 3-114,-7 2-137,-1-3 1,1-2 0,0-1 0,-64-16 0,85 13-6576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19.06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4:56:59.58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24575,'15'1'0,"0"1"0,-1 1 0,1 0 0,0 1 0,17 7 0,28 7 0,23 4 0,-53-14 0,1 0 0,-1-2 0,60 5 0,1 0 0,-66-7 0,47 3 0,-4-6 0,127-3 0,-175-1 0,-1-1 0,1 0 0,18-7 0,-17 4 0,0 1 0,27-3 0,150-13 0,-61-5-1365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DACE4-3354-49D8-ACC3-6C8BA34B8B3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073FD-0BB2-41A9-BE13-31B114BADD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88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라는 아이템을 주제로 선택한 이유는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확산 이후 사람들이 집에서 머무는 시간이 급격히 증가하게 되었고</a:t>
            </a:r>
            <a:r>
              <a:rPr lang="en-US" altLang="ko-KR" dirty="0"/>
              <a:t>, </a:t>
            </a:r>
            <a:r>
              <a:rPr lang="ko-KR" altLang="en-US" dirty="0"/>
              <a:t>집이라는 공간을 자신만의 라이프 스타일로 맞춰 꾸미기 시작했다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인테리어 시장의 성장과 더불어 소파</a:t>
            </a:r>
            <a:r>
              <a:rPr lang="en-US" altLang="ko-KR" dirty="0"/>
              <a:t>,</a:t>
            </a:r>
            <a:r>
              <a:rPr lang="ko-KR" altLang="en-US" dirty="0"/>
              <a:t>의자</a:t>
            </a:r>
            <a:r>
              <a:rPr lang="en-US" altLang="ko-KR" dirty="0"/>
              <a:t>,</a:t>
            </a:r>
            <a:r>
              <a:rPr lang="ko-KR" altLang="en-US" dirty="0"/>
              <a:t>조명 등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” </a:t>
            </a:r>
            <a:r>
              <a:rPr lang="ko-KR" altLang="en-US" dirty="0"/>
              <a:t>관련 물품의 수입이 증가해 최근</a:t>
            </a:r>
            <a:r>
              <a:rPr lang="en-US" altLang="ko-KR" dirty="0"/>
              <a:t> 2</a:t>
            </a:r>
            <a:r>
              <a:rPr lang="ko-KR" altLang="en-US" dirty="0"/>
              <a:t>년간 성장세를 이어갔으며</a:t>
            </a:r>
            <a:r>
              <a:rPr lang="en-US" altLang="ko-KR" dirty="0"/>
              <a:t>,</a:t>
            </a:r>
            <a:r>
              <a:rPr lang="ko-KR" altLang="en-US" dirty="0"/>
              <a:t> 지난해에는 역대 최대로 늘어났다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“ </a:t>
            </a:r>
            <a:r>
              <a:rPr lang="ko-KR" altLang="en-US" dirty="0"/>
              <a:t>이란 </a:t>
            </a:r>
            <a:r>
              <a:rPr lang="en-US" altLang="ko-KR" dirty="0"/>
              <a:t> “</a:t>
            </a:r>
            <a:r>
              <a:rPr lang="ko-KR" altLang="en-US" dirty="0"/>
              <a:t>집</a:t>
            </a:r>
            <a:r>
              <a:rPr lang="en-US" altLang="ko-KR" dirty="0"/>
              <a:t>”</a:t>
            </a:r>
            <a:r>
              <a:rPr lang="ko-KR" altLang="en-US" dirty="0"/>
              <a:t>을 뜻하는 </a:t>
            </a:r>
            <a:r>
              <a:rPr lang="en-US" altLang="ko-KR" dirty="0"/>
              <a:t>“Home”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를 뜻하는 </a:t>
            </a:r>
            <a:r>
              <a:rPr lang="en-US" altLang="ko-KR" dirty="0"/>
              <a:t>“furnishing”</a:t>
            </a:r>
            <a:r>
              <a:rPr lang="ko-KR" altLang="en-US" dirty="0"/>
              <a:t>의 합성어로</a:t>
            </a:r>
            <a:r>
              <a:rPr lang="en-US" altLang="ko-KR" dirty="0"/>
              <a:t> “</a:t>
            </a:r>
            <a:r>
              <a:rPr lang="ko-KR" altLang="en-US" dirty="0"/>
              <a:t>집 꾸미기</a:t>
            </a:r>
            <a:r>
              <a:rPr lang="en-US" altLang="ko-KR" dirty="0"/>
              <a:t>“ , </a:t>
            </a:r>
            <a:r>
              <a:rPr lang="ko-KR" altLang="en-US" dirty="0"/>
              <a:t>즉</a:t>
            </a:r>
            <a:r>
              <a:rPr lang="en-US" altLang="ko-KR" dirty="0"/>
              <a:t>, “Self interior”</a:t>
            </a:r>
            <a:r>
              <a:rPr lang="ko-KR" altLang="en-US" dirty="0"/>
              <a:t>를 뜻한다</a:t>
            </a:r>
            <a:r>
              <a:rPr lang="en-US" altLang="ko-KR" dirty="0"/>
              <a:t>.</a:t>
            </a:r>
          </a:p>
          <a:p>
            <a:pPr defTabSz="990752">
              <a:defRPr/>
            </a:pPr>
            <a:r>
              <a:rPr lang="ko-KR" altLang="en-US" dirty="0" err="1"/>
              <a:t>홈퍼니싱</a:t>
            </a:r>
            <a:r>
              <a:rPr lang="ko-KR" altLang="en-US" dirty="0"/>
              <a:t> 시장의 규모는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18</a:t>
            </a:r>
            <a:r>
              <a:rPr lang="ko-KR" altLang="en-US" dirty="0"/>
              <a:t>조원 예상되며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조원에 비하면 무려 </a:t>
            </a:r>
            <a:r>
              <a:rPr lang="en-US" altLang="ko-KR" dirty="0"/>
              <a:t>11</a:t>
            </a:r>
            <a:r>
              <a:rPr lang="ko-KR" altLang="en-US" dirty="0"/>
              <a:t>조원이 증가 수치다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8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당연하게도 </a:t>
            </a:r>
            <a:r>
              <a:rPr lang="en-US" altLang="ko-KR" dirty="0"/>
              <a:t>21</a:t>
            </a:r>
            <a:r>
              <a:rPr lang="ko-KR" altLang="en-US" dirty="0"/>
              <a:t>년 관련 품목의 해외 </a:t>
            </a:r>
            <a:r>
              <a:rPr lang="ko-KR" altLang="en-US" dirty="0" err="1"/>
              <a:t>수입률</a:t>
            </a:r>
            <a:r>
              <a:rPr lang="ko-KR" altLang="en-US" dirty="0"/>
              <a:t>  또한 증가하였고</a:t>
            </a:r>
            <a:r>
              <a:rPr lang="en-US" altLang="ko-KR" dirty="0"/>
              <a:t>, </a:t>
            </a:r>
            <a:r>
              <a:rPr lang="ko-KR" altLang="en-US" dirty="0"/>
              <a:t>상품의 다향성과 온라인 가구 소비 역시 증가하게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이러한 시장상황과 코로나 </a:t>
            </a:r>
            <a:r>
              <a:rPr lang="en-US" altLang="ko-KR" dirty="0"/>
              <a:t>19</a:t>
            </a:r>
            <a:r>
              <a:rPr lang="ko-KR" altLang="en-US" dirty="0"/>
              <a:t>가 불러온 </a:t>
            </a:r>
            <a:r>
              <a:rPr lang="en-US" altLang="ko-KR" dirty="0"/>
              <a:t>“</a:t>
            </a:r>
            <a:r>
              <a:rPr lang="ko-KR" altLang="en-US" dirty="0" err="1"/>
              <a:t>언택트</a:t>
            </a:r>
            <a:r>
              <a:rPr lang="en-US" altLang="ko-KR" dirty="0"/>
              <a:t>” </a:t>
            </a:r>
            <a:r>
              <a:rPr lang="ko-KR" altLang="en-US" dirty="0"/>
              <a:t>소비 트렌드</a:t>
            </a:r>
            <a:r>
              <a:rPr lang="en-US" altLang="ko-KR" dirty="0"/>
              <a:t>(</a:t>
            </a:r>
            <a:r>
              <a:rPr lang="ko-KR" altLang="en-US" dirty="0"/>
              <a:t>비 접촉 소비 트렌드</a:t>
            </a:r>
            <a:r>
              <a:rPr lang="en-US" altLang="ko-KR" dirty="0"/>
              <a:t>)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온라인 가구 판매를 주제로 선정하게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/>
              <a:t>첫번째 진행 방식으로</a:t>
            </a:r>
            <a:r>
              <a:rPr lang="en-US" altLang="ko-KR" sz="1200" dirty="0"/>
              <a:t>,</a:t>
            </a:r>
            <a:r>
              <a:rPr lang="ko-KR" altLang="en-US" sz="1200" dirty="0"/>
              <a:t> 피드백을 중심으로 단계적으로 적용하고</a:t>
            </a:r>
            <a:r>
              <a:rPr lang="en-US" altLang="ko-KR" sz="1200" dirty="0"/>
              <a:t> </a:t>
            </a:r>
            <a:r>
              <a:rPr lang="ko-KR" altLang="en-US" sz="1200" dirty="0"/>
              <a:t>진행하는 애자일 모델 채택하고</a:t>
            </a:r>
            <a:r>
              <a:rPr lang="en-US" altLang="ko-KR" sz="1200" dirty="0"/>
              <a:t>, 80%</a:t>
            </a:r>
            <a:r>
              <a:rPr lang="ko-KR" altLang="en-US" sz="1200" dirty="0"/>
              <a:t>정도 프로젝트가 되었을 때 나선형으로 진행방식을 교체하여 전반적으로 수정 보완 진행</a:t>
            </a:r>
            <a:r>
              <a:rPr lang="en-US" altLang="ko-KR" sz="120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51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073FD-0BB2-41A9-BE13-31B114BADDC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2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518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248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1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70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81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04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467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79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5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customXml" Target="../ink/ink1.xml"/><Relationship Id="rId10" Type="http://schemas.openxmlformats.org/officeDocument/2006/relationships/image" Target="../media/image30.png"/><Relationship Id="rId19" Type="http://schemas.openxmlformats.org/officeDocument/2006/relationships/customXml" Target="../ink/ink3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88.png"/><Relationship Id="rId5" Type="http://schemas.openxmlformats.org/officeDocument/2006/relationships/image" Target="../media/image85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6.png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00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2075C71-0569-7D88-DE88-75582E27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3" y="887978"/>
            <a:ext cx="11134953" cy="525276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DBA7FD-39D9-5458-8E11-4562F3EE3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41" y="1354102"/>
            <a:ext cx="5915851" cy="12003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7A1D3-239E-4DC7-0E03-617C3E66109D}"/>
              </a:ext>
            </a:extLst>
          </p:cNvPr>
          <p:cNvSpPr txBox="1"/>
          <p:nvPr/>
        </p:nvSpPr>
        <p:spPr>
          <a:xfrm>
            <a:off x="5244662" y="4910328"/>
            <a:ext cx="169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오승영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강요한</a:t>
            </a:r>
          </a:p>
        </p:txBody>
      </p:sp>
    </p:spTree>
    <p:extLst>
      <p:ext uri="{BB962C8B-B14F-4D97-AF65-F5344CB8AC3E}">
        <p14:creationId xmlns:p14="http://schemas.microsoft.com/office/powerpoint/2010/main" val="56188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"/>
    </mc:Choice>
    <mc:Fallback>
      <p:transition spd="slow" advTm="342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2/6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69980"/>
              </p:ext>
            </p:extLst>
          </p:nvPr>
        </p:nvGraphicFramePr>
        <p:xfrm>
          <a:off x="533400" y="1276352"/>
          <a:ext cx="11172825" cy="5191118"/>
        </p:xfrm>
        <a:graphic>
          <a:graphicData uri="http://schemas.openxmlformats.org/drawingml/2006/table">
            <a:tbl>
              <a:tblPr/>
              <a:tblGrid>
                <a:gridCol w="968174">
                  <a:extLst>
                    <a:ext uri="{9D8B030D-6E8A-4147-A177-3AD203B41FA5}">
                      <a16:colId xmlns:a16="http://schemas.microsoft.com/office/drawing/2014/main" val="4046411383"/>
                    </a:ext>
                  </a:extLst>
                </a:gridCol>
                <a:gridCol w="926241">
                  <a:extLst>
                    <a:ext uri="{9D8B030D-6E8A-4147-A177-3AD203B41FA5}">
                      <a16:colId xmlns:a16="http://schemas.microsoft.com/office/drawing/2014/main" val="2607483752"/>
                    </a:ext>
                  </a:extLst>
                </a:gridCol>
                <a:gridCol w="1387509">
                  <a:extLst>
                    <a:ext uri="{9D8B030D-6E8A-4147-A177-3AD203B41FA5}">
                      <a16:colId xmlns:a16="http://schemas.microsoft.com/office/drawing/2014/main" val="3316803591"/>
                    </a:ext>
                  </a:extLst>
                </a:gridCol>
                <a:gridCol w="7174327">
                  <a:extLst>
                    <a:ext uri="{9D8B030D-6E8A-4147-A177-3AD203B41FA5}">
                      <a16:colId xmlns:a16="http://schemas.microsoft.com/office/drawing/2014/main" val="2345359100"/>
                    </a:ext>
                  </a:extLst>
                </a:gridCol>
                <a:gridCol w="716574">
                  <a:extLst>
                    <a:ext uri="{9D8B030D-6E8A-4147-A177-3AD203B41FA5}">
                      <a16:colId xmlns:a16="http://schemas.microsoft.com/office/drawing/2014/main" val="3877813664"/>
                    </a:ext>
                  </a:extLst>
                </a:gridCol>
              </a:tblGrid>
              <a:tr h="1717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00420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마이페이지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취소요청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페이지에서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버튼을 클릭하여 배송상태를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변경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 된 주문내역은 처리완료 내역으로 넘어간다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취소된 상품의 재고는 다시 갱신된다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45866"/>
                  </a:ext>
                </a:extLst>
              </a:tr>
              <a:tr h="21309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처리 완료 리스트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주문상태가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 아닌 리스트를 담고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진행 상태의 리스트를 보여준다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090977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현황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3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처리 완료 리스트 상세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리스트에 있는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텍스트를 클릭하거나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 있는 주문 상세 버튼 클릭 시 세부 내역 확인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 가능 정보는 배송상품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개수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총금액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수취주소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주문요청일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490611"/>
                  </a:ext>
                </a:extLst>
              </a:tr>
              <a:tr h="35085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내역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상품리스트에서 카트 아이콘을 클릭하거나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상세페이지에서 장바구니 담기를 클릭한 상품의 내역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상품이름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합계가격을 표기하고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리스트의 모든 상품가격 합과 배송비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카트에 담긴 상품의 종류와 개수를 종합하여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08891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 변경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표기된 상품의 재고 개수 이내에서 장바구니에 담는 상품의 개수를 수정할 수음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개수를 수정하고 개수아래 변경 버튼을 누르면 적용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92352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우측의 삭제버튼을 누르면 장바구니에서 해당상품이 삭제 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갱신된다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681182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주문하기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하단의 주문하기 버튼을 클릭하며 주문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810833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 정보 입력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 주소록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회원정보에 입력된 회원이름을 자동으로 수취인으로 등록하며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 이메일을 가져와 자동으로 입력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088670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 정보 입력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직접 입력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임으로 수취인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주소를 입력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주소는 다음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를 사용하고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연락처는 유효성검사를 하지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2343244"/>
                  </a:ext>
                </a:extLst>
              </a:tr>
              <a:tr h="35085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결제하기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 주소록 사용 시 해당정보로 결제를 진행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직접입력 사용 시 입력된 정보로 결제를 진행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입력란이 채워지지 않을 경우 결제를 진행할 수 없다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결제가 진행되면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메인페이지로 이동 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 정보는 마이페이지의 배송 현황과 관리자페이지의 배송관리 페이지에서 확인 관리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79447"/>
                  </a:ext>
                </a:extLst>
              </a:tr>
              <a:tr h="36235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 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상위메뉴로 회사소개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쇼핑몰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갤러리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게시판이 있으며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각 메뉴는 다음과 같은 같은 하위메뉴를 갖는다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회사소개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소개 글 쇼핑몰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분류메뉴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갤러리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미구현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자유게시판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31371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WYW_0039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회사소개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소개글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회사 소개 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658953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쇼핑몰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모든 상품이 등록된 모든상품 리스트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이미지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평점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장바구니담기 아이콘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아이콘이 묶여있는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상품이 표기된다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712144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 이내의 상품 리스트 표기된다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표기정보는 모든 상품 페이지와 동일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64838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상품들 중 누적판매량이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이상인 상품리스트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누적판매량이 높은 순으로 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모든 상품 페이지와 동일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91719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분류기준으로 상품 분류 리스트 표기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모든 상품 페이지와 동일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971425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리스트 페이지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분류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페이지의 우측 상단에 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버튼이 존재 하며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분류기준에 맞는 상품만 표기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735619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페이지의 이미지를 클릭하면 상품 상세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03201"/>
                  </a:ext>
                </a:extLst>
              </a:tr>
              <a:tr h="2483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카트모양 아이콘을 클릭하면 해당상품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개가 장바구니로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부족하면 경고메시지가 뜨고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장바구니에 담기기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27088"/>
                  </a:ext>
                </a:extLst>
              </a:tr>
              <a:tr h="2406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하트모양 아이콘을 클릭하면 해당상품이 위시리스트에 등록되고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하트가 붉은색으로 채워짐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위시리스트에서 삭제 시 하트가 원래 상태로 돌아간다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320655"/>
                  </a:ext>
                </a:extLst>
              </a:tr>
              <a:tr h="13427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하위분류명으로 상품을 검색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297" marR="31297" marT="8653" marB="865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3007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91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"/>
    </mc:Choice>
    <mc:Fallback>
      <p:transition spd="slow" advTm="41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3/6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31432"/>
              </p:ext>
            </p:extLst>
          </p:nvPr>
        </p:nvGraphicFramePr>
        <p:xfrm>
          <a:off x="647700" y="1266835"/>
          <a:ext cx="11010900" cy="5210168"/>
        </p:xfrm>
        <a:graphic>
          <a:graphicData uri="http://schemas.openxmlformats.org/drawingml/2006/table">
            <a:tbl>
              <a:tblPr/>
              <a:tblGrid>
                <a:gridCol w="954144">
                  <a:extLst>
                    <a:ext uri="{9D8B030D-6E8A-4147-A177-3AD203B41FA5}">
                      <a16:colId xmlns:a16="http://schemas.microsoft.com/office/drawing/2014/main" val="3638872914"/>
                    </a:ext>
                  </a:extLst>
                </a:gridCol>
                <a:gridCol w="912818">
                  <a:extLst>
                    <a:ext uri="{9D8B030D-6E8A-4147-A177-3AD203B41FA5}">
                      <a16:colId xmlns:a16="http://schemas.microsoft.com/office/drawing/2014/main" val="1771925732"/>
                    </a:ext>
                  </a:extLst>
                </a:gridCol>
                <a:gridCol w="1367398">
                  <a:extLst>
                    <a:ext uri="{9D8B030D-6E8A-4147-A177-3AD203B41FA5}">
                      <a16:colId xmlns:a16="http://schemas.microsoft.com/office/drawing/2014/main" val="995171547"/>
                    </a:ext>
                  </a:extLst>
                </a:gridCol>
                <a:gridCol w="7070352">
                  <a:extLst>
                    <a:ext uri="{9D8B030D-6E8A-4147-A177-3AD203B41FA5}">
                      <a16:colId xmlns:a16="http://schemas.microsoft.com/office/drawing/2014/main" val="4036522899"/>
                    </a:ext>
                  </a:extLst>
                </a:gridCol>
                <a:gridCol w="706188">
                  <a:extLst>
                    <a:ext uri="{9D8B030D-6E8A-4147-A177-3AD203B41FA5}">
                      <a16:colId xmlns:a16="http://schemas.microsoft.com/office/drawing/2014/main" val="3367980350"/>
                    </a:ext>
                  </a:extLst>
                </a:gridCol>
              </a:tblGrid>
              <a:tr h="1965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11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WYW_0049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검색란 하단의 페이지 번호를 누르면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 단위로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건너뛰어 상품 페이지를 갱신함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 이상일 경우 페이지 스킵 화살표기 표기되며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검색이나 분류 사용 시에도 결과는 유지된다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96232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페이지에서 상품 이미지 클릭 시 이동하는 페이지로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정보와 리뷰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게시판이 하단에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88109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메인 이미지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 시 처음에 등록한 이미지가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6130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섬네일 리스트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 시 등록한 이미지들이 섬네일 형태로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섬네일 클릭 시 메인 이미지가 섬네일 이미지로 변경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720882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평점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평점을 표기한다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부여된 리뷰 평점에 따라 갱신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708708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주문개수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재고 이내에서 주문할 개수를 지정할 수 있음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 이상으로 숫자가 올라가지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좌우의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-’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와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+’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버튼으로 수량 조절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기본 값은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지정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5406510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바로구매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바로구매 버튼 클릭 시 장바구니에 담기지 않고 바로 주문 페이지로 이동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86000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 담기 버튼 클릭 시 지정한 개수 만큰 상품이 장바구니에 담긴다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재고부족 시 경고메시지가 뜨고 장바구니에 담기지 않음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1193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버튼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찜하기 버튼 클릭 시 위시 리스트에 상품이 담긴다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한 사용자만 이용 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91415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Total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*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입력개수로 환산된 합계금액이 표기 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우측에는 입력개수가 한번 더 표기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09754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WYW_0059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상세정보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상품등록 시 입력한 상품에 대한 상세설명을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316573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리뷰를 게시판 형식으로 입력 할 수 있는 공간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구매 여부에 무관하게 입력가능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시 비동기화로 갱신한다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170139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 작성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했을 경우에만 글쓰기 버튼이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 클릭 시 리뷰를 작성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209028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 수정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리뷰를 작성한 사람만 리뷰를 수정하고 삭제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수정클릭 수정 팝업창이 뜬다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시 게시글이 사라진다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74463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문의 사항을 게시판 형식으로 입력 할 수 있는 공간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시 비동기화로 게시판을 갱신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565670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했을 경우에만 글쓰기 버튼이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 클릭 시 문의 사항을 작성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112907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작성자만 해당 글을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수정버튼 클릭 시 수정할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9427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작성자만 해당 글을 삭제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삭제버튼 클릭 시 해당 글이 삭제되지는 않으나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삭제된 글이라는 메시지가 대신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622750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글 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글은 작성자와 관리자만 내용을 확인 할 수 있고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다른 사용자는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문의사항은 본인과 관리자만 확인 볼 수 있습니다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표시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03122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답변상태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답변전인 문의 글은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표기 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답변이 완료된 글은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라는 메시지가 표기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상태는 모두 확인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9757026"/>
                  </a:ext>
                </a:extLst>
              </a:tr>
              <a:tr h="1822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WYW_0069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답변확인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답변완료된 문의 글에는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이라는 텍스트가 나타나며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 텍스트 클릭 시 답변을 확인 할 수 있는 팝업창이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71632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상세 페이지의 이름 아래에는 관리자만 볼 수 있는 상품 관리 버튼이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버튼을 클릭하면 상품정보를 수정할 수 있는 상품관리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75927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932444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139667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–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2790858"/>
                  </a:ext>
                </a:extLst>
              </a:tr>
              <a:tr h="2587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781971"/>
                  </a:ext>
                </a:extLst>
              </a:tr>
              <a:tr h="14024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공지사항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클릭하고 삭제 버튼을 누르면 해당 글을 삭제할 수 있다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2933" marR="32933" marT="9105" marB="91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23596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5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"/>
    </mc:Choice>
    <mc:Fallback>
      <p:transition spd="slow" advTm="8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4/6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59875"/>
              </p:ext>
            </p:extLst>
          </p:nvPr>
        </p:nvGraphicFramePr>
        <p:xfrm>
          <a:off x="523875" y="1171583"/>
          <a:ext cx="11125201" cy="5295891"/>
        </p:xfrm>
        <a:graphic>
          <a:graphicData uri="http://schemas.openxmlformats.org/drawingml/2006/table">
            <a:tbl>
              <a:tblPr/>
              <a:tblGrid>
                <a:gridCol w="964047">
                  <a:extLst>
                    <a:ext uri="{9D8B030D-6E8A-4147-A177-3AD203B41FA5}">
                      <a16:colId xmlns:a16="http://schemas.microsoft.com/office/drawing/2014/main" val="1928566690"/>
                    </a:ext>
                  </a:extLst>
                </a:gridCol>
                <a:gridCol w="922293">
                  <a:extLst>
                    <a:ext uri="{9D8B030D-6E8A-4147-A177-3AD203B41FA5}">
                      <a16:colId xmlns:a16="http://schemas.microsoft.com/office/drawing/2014/main" val="2179256607"/>
                    </a:ext>
                  </a:extLst>
                </a:gridCol>
                <a:gridCol w="1381595">
                  <a:extLst>
                    <a:ext uri="{9D8B030D-6E8A-4147-A177-3AD203B41FA5}">
                      <a16:colId xmlns:a16="http://schemas.microsoft.com/office/drawing/2014/main" val="1067798889"/>
                    </a:ext>
                  </a:extLst>
                </a:gridCol>
                <a:gridCol w="7143748">
                  <a:extLst>
                    <a:ext uri="{9D8B030D-6E8A-4147-A177-3AD203B41FA5}">
                      <a16:colId xmlns:a16="http://schemas.microsoft.com/office/drawing/2014/main" val="1121452255"/>
                    </a:ext>
                  </a:extLst>
                </a:gridCol>
                <a:gridCol w="713518">
                  <a:extLst>
                    <a:ext uri="{9D8B030D-6E8A-4147-A177-3AD203B41FA5}">
                      <a16:colId xmlns:a16="http://schemas.microsoft.com/office/drawing/2014/main" val="2961847303"/>
                    </a:ext>
                  </a:extLst>
                </a:gridCol>
              </a:tblGrid>
              <a:tr h="1766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633285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153406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19647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270743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WYW_0079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612142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자주하는 질문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삭제 버튼을 누르면 해당 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20949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게시판 게시글을 누르면 게시물의 내용을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58386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확인페이지에서 목록 버튼을 누르면 원래있던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69042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접속하면 글쓰기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글쓰기 버튼을 하면 작성페이지로 이동하고 제목과 내용을 입력하고 글쓰기 버튼을 누르면 게시글이 게시된다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93165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수정 버튼을 누르면 수정 버튼은 등록버튼으로 바뀌고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클릭하면 작성 내역을 수정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완료 후 등록 버튼을 클릭하면 수정된 내용이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872894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클릭하고 삭제 버튼을 누르면 해당 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작성자와 관리자만 이용할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04856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게시글을 클릭하면 본문 하단에 댓글을 작성할 수 있는 공간이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내용을 작성하고 댓글등록 버튼을 글릭 하면 댓글이 등록된다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321851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 작성자는 댓글 본문의 아래에 있는 삭제 버튼을 클릭하면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댓글을 수정할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86682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WYW_0089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자유 게시판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 작성자와 관리자는 댓글 본문의 아래에 있는 삭제 버튼을 클릭하면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댓글을 삭제할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904889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메인상단 네비게이션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스크롤링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페이지가 스크롤 되면 메인 상단 네비게이션바는 화면에 최상단에 고정되어 스크롤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페이지에 적용된다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16639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이미지 슬라이드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10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초 마다 자동으로 이미지가 슬라이드 되며 좌 ∙ 우 버튼으로 이전 이미지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이미지로 이동할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611746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BEST PRODUCT)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인기상품으로 등록된 상품 중 최상위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상품을 노출한다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이미지만 표시되며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마우스를 대면 상품정보가 담긴 박스 가 이미지 위로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87708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인기상품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NEW PRODUCT)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신상품으로 등록된 상품 중 최상위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상품을 노출한다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이미지만 표시되며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마우스를 대면 상품정보가 담긴 박스 가 이미지 위로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874895"/>
                  </a:ext>
                </a:extLst>
              </a:tr>
              <a:tr h="2474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최상단 우측 끝에 돋보기 아이콘을 클릭하면 돋보기 아래에 검색창이 나타나고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검색어를 입력하면 모든 상품 페이지로 이동하여 입력한 키워드검색결과를 나타 낸다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32601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계정으로 로그인 시에 마이 페이지 우측에 관리자 페이지 버튼이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관리자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201737"/>
                  </a:ext>
                </a:extLst>
              </a:tr>
              <a:tr h="25343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페이지로 접속하면 화면 좌측에 관리자 메뉴가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메인 페이지에는 상품목록이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메뉴는 상품등록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상품목록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 관리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배송관리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회원관리 가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22703"/>
                  </a:ext>
                </a:extLst>
              </a:tr>
              <a:tr h="2474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필수 항목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상품가격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상품수량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상품소개가 필수로 입력되어야 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입력하지 않고 등록 버튼을 누르면 경고 메시지와 함께 등록이 거부된다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이미지는 필수 사항이 아니며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나중에 관리페이지에서 이미지를 추가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250744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선택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카테고리로 등록된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분류를 선택할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767697"/>
                  </a:ext>
                </a:extLst>
              </a:tr>
              <a:tr h="137122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WYW_0099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 선택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분류를 선택 하면 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차 분류가 갱신된다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558" marR="31558" marT="8725" marB="872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27786"/>
                  </a:ext>
                </a:extLst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"/>
    </mc:Choice>
    <mc:Fallback>
      <p:transition spd="slow" advTm="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5/6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768109"/>
              </p:ext>
            </p:extLst>
          </p:nvPr>
        </p:nvGraphicFramePr>
        <p:xfrm>
          <a:off x="523876" y="1171570"/>
          <a:ext cx="11153774" cy="5305430"/>
        </p:xfrm>
        <a:graphic>
          <a:graphicData uri="http://schemas.openxmlformats.org/drawingml/2006/table">
            <a:tbl>
              <a:tblPr/>
              <a:tblGrid>
                <a:gridCol w="966524">
                  <a:extLst>
                    <a:ext uri="{9D8B030D-6E8A-4147-A177-3AD203B41FA5}">
                      <a16:colId xmlns:a16="http://schemas.microsoft.com/office/drawing/2014/main" val="1007060930"/>
                    </a:ext>
                  </a:extLst>
                </a:gridCol>
                <a:gridCol w="924662">
                  <a:extLst>
                    <a:ext uri="{9D8B030D-6E8A-4147-A177-3AD203B41FA5}">
                      <a16:colId xmlns:a16="http://schemas.microsoft.com/office/drawing/2014/main" val="1042807811"/>
                    </a:ext>
                  </a:extLst>
                </a:gridCol>
                <a:gridCol w="1385144">
                  <a:extLst>
                    <a:ext uri="{9D8B030D-6E8A-4147-A177-3AD203B41FA5}">
                      <a16:colId xmlns:a16="http://schemas.microsoft.com/office/drawing/2014/main" val="1368726790"/>
                    </a:ext>
                  </a:extLst>
                </a:gridCol>
                <a:gridCol w="7162094">
                  <a:extLst>
                    <a:ext uri="{9D8B030D-6E8A-4147-A177-3AD203B41FA5}">
                      <a16:colId xmlns:a16="http://schemas.microsoft.com/office/drawing/2014/main" val="1217944432"/>
                    </a:ext>
                  </a:extLst>
                </a:gridCol>
                <a:gridCol w="715350">
                  <a:extLst>
                    <a:ext uri="{9D8B030D-6E8A-4147-A177-3AD203B41FA5}">
                      <a16:colId xmlns:a16="http://schemas.microsoft.com/office/drawing/2014/main" val="1614935795"/>
                    </a:ext>
                  </a:extLst>
                </a:gridCol>
              </a:tblGrid>
              <a:tr h="1815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267462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한글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영어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제한없이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255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입력가능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32349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상품가격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숫자만 입력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220901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상품수량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숫자만 입력 가능하다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802246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상품소개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제한 없음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275703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 유효성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1MB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이하 크기의 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jpg, png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만 선택이 가능하며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잘못된 파일 선택 시 오류 메시지가 출력 되고 파일이 입력되지 않는다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여러개의 이미지를 선택할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하나씩 입력해야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005447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이미지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이미지 파일을 선택하면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선택된 이미지가 아래에 출력되어 육안으로 확인 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24294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정보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상품의 리스트를 보여주며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각 상품에 대한 정보를 보여 준다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79987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버튼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리스트 테이블에서 각 행의 관리 버튼을 누르면 상품 관리페이지로 이동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614768"/>
                  </a:ext>
                </a:extLst>
              </a:tr>
              <a:tr h="25432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 버튼이나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클릭하면 상품관리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상품등록 페이지와 같은 양식을 사용한다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정보를 수정하거나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 할 수있다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50766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WYW_0109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입력된 내용을 수정할 수 있으며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수정전에는 이미지를 무조건 한 개를 선택해야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등록된 이미지가 없을 때는 이미지 없음 이미지가 표시된다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301057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관리 페이지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상품에 대한 정보를 삭제한다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9577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기본정렬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최신등록순으로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459244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누적판매량이 높은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7787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가격순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가격이 높은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601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WYW_0114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목록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재고가 많은 순으로 상품을 정렬한다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20296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WYW_0115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이름을 클릭하면 상품 상세 페이지로 이동한다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304766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WYW_0116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검색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상품명으로 검색할 수 있다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309565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WYW_0117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 정보 표기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모든 상품들에 입련된 문의 사항들의 리스트를 취합하여 문의 사항에 대한 정보를 표기 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표기 정보는 문의를 등록한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문의상품명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등록날짜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답변상태이며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정렬기준은 최신순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문의가 위에 노출된다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523465"/>
                  </a:ext>
                </a:extLst>
              </a:tr>
              <a:tr h="13926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WYW_0118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 내역의 문의관리을 누르면 답변을 등록할 수 있는 팝업창 나타난다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354019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WYW_0119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답변등록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 등록 창에서 문의 내용을 확인 할 수 있고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아래에 있는 입력란에 답변을 입력하고 답변등록 버튼을 누르면 답변이 등록되고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상태로 변경 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337243"/>
                  </a:ext>
                </a:extLst>
              </a:tr>
              <a:tr h="27616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WYW_0120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답변수정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답변이 완료된 문의사항은 관리버튼이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버튼으로 변경되며 클릭시 답변 확인 창이 뜬다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답변확인 창에서 답변수정버튼을 누르면 버튼은 등록버튼으로 변경되며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답변내역은 수정 가능한 상태로 바뀐다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등록버튼을 누르면 변경된 내역이 적용된다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294355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WYW_0121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전체보기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답변상태에 상관없이 모든 문의 내역을 표기하며 정렬기준은 최신순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문의가 위에 노출된다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48148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WYW_0122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 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답변대기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 문의내역만 표기한다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32303"/>
                  </a:ext>
                </a:extLst>
              </a:tr>
              <a:tr h="25714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WYW_0123</a:t>
                      </a:r>
                      <a:endParaRPr 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 사항 관리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정렬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(</a:t>
                      </a:r>
                      <a:r>
                        <a:rPr lang="ko-KR" altLang="en-US" sz="4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en-US" altLang="ko-KR" sz="4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답변상태가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답변완료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인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</a:t>
                      </a:r>
                      <a:r>
                        <a:rPr lang="ko-KR" altLang="en-US" sz="4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문의내역만</a:t>
                      </a:r>
                      <a:r>
                        <a:rPr lang="ko-KR" altLang="en-US" sz="4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표기한다</a:t>
                      </a:r>
                      <a:r>
                        <a:rPr lang="en-US" altLang="ko-KR" sz="4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5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1998" marR="31998" marT="8846" marB="88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07348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41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"/>
    </mc:Choice>
    <mc:Fallback>
      <p:transition spd="slow" advTm="6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6/6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096531"/>
              </p:ext>
            </p:extLst>
          </p:nvPr>
        </p:nvGraphicFramePr>
        <p:xfrm>
          <a:off x="523876" y="1162045"/>
          <a:ext cx="11172823" cy="5286379"/>
        </p:xfrm>
        <a:graphic>
          <a:graphicData uri="http://schemas.openxmlformats.org/drawingml/2006/table">
            <a:tbl>
              <a:tblPr/>
              <a:tblGrid>
                <a:gridCol w="672265">
                  <a:extLst>
                    <a:ext uri="{9D8B030D-6E8A-4147-A177-3AD203B41FA5}">
                      <a16:colId xmlns:a16="http://schemas.microsoft.com/office/drawing/2014/main" val="1908621056"/>
                    </a:ext>
                  </a:extLst>
                </a:gridCol>
                <a:gridCol w="953098">
                  <a:extLst>
                    <a:ext uri="{9D8B030D-6E8A-4147-A177-3AD203B41FA5}">
                      <a16:colId xmlns:a16="http://schemas.microsoft.com/office/drawing/2014/main" val="3722321636"/>
                    </a:ext>
                  </a:extLst>
                </a:gridCol>
                <a:gridCol w="1427743">
                  <a:extLst>
                    <a:ext uri="{9D8B030D-6E8A-4147-A177-3AD203B41FA5}">
                      <a16:colId xmlns:a16="http://schemas.microsoft.com/office/drawing/2014/main" val="3857001477"/>
                    </a:ext>
                  </a:extLst>
                </a:gridCol>
                <a:gridCol w="7382366">
                  <a:extLst>
                    <a:ext uri="{9D8B030D-6E8A-4147-A177-3AD203B41FA5}">
                      <a16:colId xmlns:a16="http://schemas.microsoft.com/office/drawing/2014/main" val="2414138184"/>
                    </a:ext>
                  </a:extLst>
                </a:gridCol>
                <a:gridCol w="737351">
                  <a:extLst>
                    <a:ext uri="{9D8B030D-6E8A-4147-A177-3AD203B41FA5}">
                      <a16:colId xmlns:a16="http://schemas.microsoft.com/office/drawing/2014/main" val="555148676"/>
                    </a:ext>
                  </a:extLst>
                </a:gridCol>
              </a:tblGrid>
              <a:tr h="2555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491960"/>
                  </a:ext>
                </a:extLst>
              </a:tr>
              <a:tr h="199011"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문의사항관리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페이지로 이동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상품의 이름을 클릭하면 상품 상세 페이지로 이동한다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537184"/>
                  </a:ext>
                </a:extLst>
              </a:tr>
              <a:tr h="1696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상품명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사용자기준으로 검색한다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065200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WYW_0125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검색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45954"/>
                  </a:ext>
                </a:extLst>
              </a:tr>
              <a:tr h="3487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정보 표기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결제가 완료된 주문내역 리스트와 그 정보를 표기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정보는 주문번호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주문자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주문날짜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주문상태를 표기한다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1815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WYW_0127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 란의 텍스트를 클릭하거나 배송관리 버튼을 클릭하면 배송관리 페이지로 이동된다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배송관리 페이지는 주문내역을 더 상세하게 나타내며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주문상품의 수량과 주문금액 수취정보 등을 표기한다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096319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배송시작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페이지에서 배송시작 버튼을 누르면 주문상태는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배송시작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으로 변경된다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537293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WYW_0129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 관리 페이지에서 배송취소 버튼을 누르면 주문상태는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배송취소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변경된다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53177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 검색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주문자의 이름으로 주문내역을 검색한다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1966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WYW_0131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 메뉴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회원관리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표기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가입한 회원들의 리스트를 보여주며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가입일자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활성화 상태를 보여준다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94023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WYW_0132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페이지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버튼을 누르면 회원관리 페이지로 이동되며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회원의 정보를 대신 수정해줄 수 있고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계정상태 변경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관리권한을 부여 할 수 있다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884484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WYW_0133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관리 페이지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권한 제한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최고관리자의 정보는 다른 하위 관리자들이 수정할 수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관리자들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끼리는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서로 관리 권한을 해제하거나 계정을 비활성화 </a:t>
                      </a:r>
                      <a:r>
                        <a:rPr lang="ko-KR" altLang="en-US" sz="6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할수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 관리자가 아닌 경우 관리 권한을 부여할 수 없다</a:t>
                      </a:r>
                      <a:r>
                        <a:rPr lang="en-US" altLang="ko-KR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53281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WYW_0134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비밀번호를 기준제한 없이 수정가능 하다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896692"/>
                  </a:ext>
                </a:extLst>
              </a:tr>
              <a:tr h="5383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WYW_0136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 중복검사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 수정 시 중복검사를 실시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050645"/>
                  </a:ext>
                </a:extLst>
              </a:tr>
              <a:tr h="53838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WYW_0137</a:t>
                      </a:r>
                      <a:endParaRPr 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수정시 중복검사를 실시 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694427"/>
                  </a:ext>
                </a:extLst>
              </a:tr>
              <a:tr h="36869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WYW_0138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 정보 수정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-"/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를 이용하여 주소를 입력하거나 직접 입력하여 수정한다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34473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WYW_0139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계정상태 관리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현재 계정의 상태를 나타내면 계정을 활성화 시키거나 비 활성화 시킬 수 있다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비활성화 계정은 로그인이 제한된다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7039"/>
                  </a:ext>
                </a:extLst>
              </a:tr>
              <a:tr h="199011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WYW_0140</a:t>
                      </a:r>
                      <a:endParaRPr 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관리권한 부여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해제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 관리자만 이용할 수 있는 메뉴로 계정에 관리 권한을 부여한다</a:t>
                      </a:r>
                      <a:r>
                        <a:rPr lang="en-US" altLang="ko-KR" sz="6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최고관리자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5725" marR="45725" marT="12642" marB="1264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278849"/>
                  </a:ext>
                </a:extLst>
              </a:tr>
            </a:tbl>
          </a:graphicData>
        </a:graphic>
      </p:graphicFrame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8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0"/>
    </mc:Choice>
    <mc:Fallback>
      <p:transition spd="slow" advTm="225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1/6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C292A0-10BA-4DE3-B9D4-1FAEDC9AF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880773"/>
              </p:ext>
            </p:extLst>
          </p:nvPr>
        </p:nvGraphicFramePr>
        <p:xfrm>
          <a:off x="828675" y="995363"/>
          <a:ext cx="10515601" cy="3383561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299277910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337419336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91470391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27953756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6426382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143252361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20027328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850225411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064737075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562592581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5404713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26720562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password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비밀번호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83133646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5891316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통합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3477313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앞자리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0824195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중간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92877419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전화번호 뒷자리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5145532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4508633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통합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1913685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가입 일자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181521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APIPostcode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4399446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57052127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APIExtraAddress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추가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9583706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APIDetailAddress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회원 주소지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상세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6525863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회원테이블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is_admin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관리권한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5811339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users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is_active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계정 활성 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39096943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4A60832-BFAE-9C8E-4077-771A48D7C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91454"/>
              </p:ext>
            </p:extLst>
          </p:nvPr>
        </p:nvGraphicFramePr>
        <p:xfrm>
          <a:off x="828675" y="4410075"/>
          <a:ext cx="10515600" cy="218936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923774149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3846118449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989433809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34589658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0647302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29343430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6650076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357966104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37810661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96456653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4465263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5112627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08815256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223901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0511081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489560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ratingAvg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decimal(2,1)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평균 평점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01694536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가격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2282007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stock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재고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8996333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cumulative_sales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누적 판매량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0610566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상품테이블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created_at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93459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609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"/>
    </mc:Choice>
    <mc:Fallback>
      <p:transition spd="slow" advTm="76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2/6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FA1F27F-E178-33C6-50B2-07A024EC0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491162"/>
              </p:ext>
            </p:extLst>
          </p:nvPr>
        </p:nvGraphicFramePr>
        <p:xfrm>
          <a:off x="847725" y="1143000"/>
          <a:ext cx="10557770" cy="73165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1948839604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814866123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3105957600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047777775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851100026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419591200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634711315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262784075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4106949295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1613098468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2087045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products_category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80129748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products_category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카테고리코드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41603080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products_category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상품카테고리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cate_code_ref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참조 카테고리코드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54156241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0C1C558-16BE-084A-5998-975FED91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1759"/>
              </p:ext>
            </p:extLst>
          </p:nvPr>
        </p:nvGraphicFramePr>
        <p:xfrm>
          <a:off x="847725" y="2066814"/>
          <a:ext cx="10557770" cy="109748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1275747854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524976707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471547104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707745507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022763320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79215959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802519407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325663427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62282991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3394248925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76572619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13649571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file_name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75558964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upload_path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 경로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759239936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상품이미지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uuid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이미지 </a:t>
                      </a:r>
                      <a:r>
                        <a:rPr lang="en-US" sz="1000" u="none" strike="noStrike">
                          <a:effectLst/>
                        </a:rPr>
                        <a:t>uuid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72189033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products_image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상품이미지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CURRENT_TIMESTAMP(3)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96988645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BD3D948-86F1-FF9A-838C-1D7845FA4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30687"/>
              </p:ext>
            </p:extLst>
          </p:nvPr>
        </p:nvGraphicFramePr>
        <p:xfrm>
          <a:off x="847726" y="3356456"/>
          <a:ext cx="10557769" cy="164622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4077403767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2379550825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741774877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2586695136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4150362927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230753783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2707589174"/>
                    </a:ext>
                  </a:extLst>
                </a:gridCol>
                <a:gridCol w="1609331">
                  <a:extLst>
                    <a:ext uri="{9D8B030D-6E8A-4147-A177-3AD203B41FA5}">
                      <a16:colId xmlns:a16="http://schemas.microsoft.com/office/drawing/2014/main" val="3584198742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736120540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338264334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5705203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39617428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0549126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73617686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57393591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013086746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869533635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89802057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board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78367572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D4C95F1-FF7F-56F7-9E9B-CAD20E8D4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46821"/>
              </p:ext>
            </p:extLst>
          </p:nvPr>
        </p:nvGraphicFramePr>
        <p:xfrm>
          <a:off x="847725" y="5194840"/>
          <a:ext cx="10557770" cy="12803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90461">
                  <a:extLst>
                    <a:ext uri="{9D8B030D-6E8A-4147-A177-3AD203B41FA5}">
                      <a16:colId xmlns:a16="http://schemas.microsoft.com/office/drawing/2014/main" val="2755999688"/>
                    </a:ext>
                  </a:extLst>
                </a:gridCol>
                <a:gridCol w="1032193">
                  <a:extLst>
                    <a:ext uri="{9D8B030D-6E8A-4147-A177-3AD203B41FA5}">
                      <a16:colId xmlns:a16="http://schemas.microsoft.com/office/drawing/2014/main" val="194035225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212260711"/>
                    </a:ext>
                  </a:extLst>
                </a:gridCol>
                <a:gridCol w="710325">
                  <a:extLst>
                    <a:ext uri="{9D8B030D-6E8A-4147-A177-3AD203B41FA5}">
                      <a16:colId xmlns:a16="http://schemas.microsoft.com/office/drawing/2014/main" val="1005134347"/>
                    </a:ext>
                  </a:extLst>
                </a:gridCol>
                <a:gridCol w="1043290">
                  <a:extLst>
                    <a:ext uri="{9D8B030D-6E8A-4147-A177-3AD203B41FA5}">
                      <a16:colId xmlns:a16="http://schemas.microsoft.com/office/drawing/2014/main" val="3671461882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122570370"/>
                    </a:ext>
                  </a:extLst>
                </a:gridCol>
                <a:gridCol w="599338">
                  <a:extLst>
                    <a:ext uri="{9D8B030D-6E8A-4147-A177-3AD203B41FA5}">
                      <a16:colId xmlns:a16="http://schemas.microsoft.com/office/drawing/2014/main" val="3533482001"/>
                    </a:ext>
                  </a:extLst>
                </a:gridCol>
                <a:gridCol w="1609332">
                  <a:extLst>
                    <a:ext uri="{9D8B030D-6E8A-4147-A177-3AD203B41FA5}">
                      <a16:colId xmlns:a16="http://schemas.microsoft.com/office/drawing/2014/main" val="1042591681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1683069315"/>
                    </a:ext>
                  </a:extLst>
                </a:gridCol>
                <a:gridCol w="1376255">
                  <a:extLst>
                    <a:ext uri="{9D8B030D-6E8A-4147-A177-3AD203B41FA5}">
                      <a16:colId xmlns:a16="http://schemas.microsoft.com/office/drawing/2014/main" val="2241801288"/>
                    </a:ext>
                  </a:extLst>
                </a:gridCol>
              </a:tblGrid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651346459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56896604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부모게시글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662287891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423842630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varchar(30)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3122964532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댓글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1354085814"/>
                  </a:ext>
                </a:extLst>
              </a:tr>
              <a:tr h="182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comment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자유게시판 댓글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댓글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327" marR="8327" marT="7619" marB="0" anchor="ctr"/>
                </a:tc>
                <a:extLst>
                  <a:ext uri="{0D108BD9-81ED-4DB2-BD59-A6C34878D82A}">
                    <a16:rowId xmlns:a16="http://schemas.microsoft.com/office/drawing/2014/main" val="2661749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1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"/>
    </mc:Choice>
    <mc:Fallback>
      <p:transition spd="slow" advTm="5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3/6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2F72FB-9E51-B51E-07B0-A38AF034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49776"/>
              </p:ext>
            </p:extLst>
          </p:nvPr>
        </p:nvGraphicFramePr>
        <p:xfrm>
          <a:off x="823912" y="1535354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3025048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6924500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64687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531306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36381808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85895741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31004175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407081800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88684810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88352463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9666243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30183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024748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526527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108317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76973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006371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공지사항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547964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A8DD13-CFEE-0532-B75D-526FC933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92273"/>
              </p:ext>
            </p:extLst>
          </p:nvPr>
        </p:nvGraphicFramePr>
        <p:xfrm>
          <a:off x="823912" y="3531349"/>
          <a:ext cx="10515600" cy="179129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404027017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5954324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868738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31410474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94854395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4367648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05899731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90547353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62162079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91949951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6882959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1517311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086467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24406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364474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036933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4950165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0897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7117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81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"/>
    </mc:Choice>
    <mc:Fallback>
      <p:transition spd="slow" advTm="40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4/6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B2F72FB-9E51-B51E-07B0-A38AF0345705}"/>
              </a:ext>
            </a:extLst>
          </p:cNvPr>
          <p:cNvGraphicFramePr>
            <a:graphicFrameLocks noGrp="1"/>
          </p:cNvGraphicFramePr>
          <p:nvPr/>
        </p:nvGraphicFramePr>
        <p:xfrm>
          <a:off x="823912" y="1535354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3025048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6924500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64687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531306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363818083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85895741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31004175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407081800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88684810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88352463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int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9666243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30183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3024748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526527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108317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댓글수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76973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공지사항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006371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notice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공지사항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CURRENT_TIMESTAMP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547964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4A8DD13-CFEE-0532-B75D-526FC93356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750156"/>
              </p:ext>
            </p:extLst>
          </p:nvPr>
        </p:nvGraphicFramePr>
        <p:xfrm>
          <a:off x="823912" y="3389929"/>
          <a:ext cx="10515600" cy="179129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404027017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05954324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868738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314104743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94854395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4367648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05899731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90547353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621620793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919499514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컬럼 디폴트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6882959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1517311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086467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text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4524406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364474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view_cnt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0369338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comment_cnt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댓글수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4950165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게시글 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0897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question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자주하는 질문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up_date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DEFAULT_GENERATED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게시글 업데이트일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7117243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E298D3F-C27C-0C18-329F-2BF4E287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661213"/>
              </p:ext>
            </p:extLst>
          </p:nvPr>
        </p:nvGraphicFramePr>
        <p:xfrm>
          <a:off x="823911" y="5443537"/>
          <a:ext cx="10515601" cy="79613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69842633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726740487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644290331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865536221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355526206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40736259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894423943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70985950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79694837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860484242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1080169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인덱스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2009287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7387759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wish_list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위시리스트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 유저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61418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27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"/>
    </mc:Choice>
    <mc:Fallback>
      <p:transition spd="slow" advTm="52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5/6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8922743-232E-6069-0DC2-FA07203C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530"/>
              </p:ext>
            </p:extLst>
          </p:nvPr>
        </p:nvGraphicFramePr>
        <p:xfrm>
          <a:off x="819149" y="1379834"/>
          <a:ext cx="10515601" cy="1393231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39915704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01918552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224140776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315593724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4341723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418232248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649105092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87551201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040581408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04742520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301005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reply_id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140562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4584373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2909047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created_at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25151725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좋아요</a:t>
                      </a:r>
                      <a:r>
                        <a:rPr lang="en-US" altLang="ko-KR" sz="1000" u="none" strike="noStrike">
                          <a:effectLst/>
                        </a:rPr>
                        <a:t>!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리뷰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8877882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product_reply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리뷰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rating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decimal(2,1)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리뷰 평점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85113843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9CD81DA-FB0D-65E7-76E8-2485AB318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276081"/>
              </p:ext>
            </p:extLst>
          </p:nvPr>
        </p:nvGraphicFramePr>
        <p:xfrm>
          <a:off x="819149" y="3016001"/>
          <a:ext cx="10515601" cy="1592264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547076033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62629515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733624817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1043179859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3796067761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073730844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928519684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3417842018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51020963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954547935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테이블 설명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222579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qna_id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246637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product_id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17440815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질문자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74869731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등록일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질문날짜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89675959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product_qna_q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문의사항입니다</a:t>
                      </a:r>
                      <a:r>
                        <a:rPr lang="en-US" altLang="ko-KR" sz="1000" u="none" strike="noStrike">
                          <a:effectLst/>
                        </a:rPr>
                        <a:t>.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5472125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is_answered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응답여부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62481950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문의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is_deleted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tinyint(1)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삭제여부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52226252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F452BF-1DCD-1AF7-91F8-C3E4474F5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892565"/>
              </p:ext>
            </p:extLst>
          </p:nvPr>
        </p:nvGraphicFramePr>
        <p:xfrm>
          <a:off x="828373" y="4851201"/>
          <a:ext cx="10515601" cy="11941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1647102078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587454284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3112162575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187996659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124221745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054164434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906660445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295061868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449799137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333759689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66323799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3648309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qna_id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UNI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문의글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17658114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MUL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응답자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038048022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상품 문의 응답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응답 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53172399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product_qna_a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상품 문의 응답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created_at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등록일</a:t>
                      </a:r>
                      <a:r>
                        <a:rPr lang="en-US" altLang="ko-KR" sz="1000" u="none" strike="noStrike" dirty="0">
                          <a:effectLst/>
                        </a:rPr>
                        <a:t>(</a:t>
                      </a:r>
                      <a:r>
                        <a:rPr lang="ko-KR" altLang="en-US" sz="1000" u="none" strike="noStrike" dirty="0">
                          <a:effectLst/>
                        </a:rPr>
                        <a:t>응답날짜</a:t>
                      </a:r>
                      <a:r>
                        <a:rPr lang="en-US" altLang="ko-KR" sz="1000" u="none" strike="noStrike" dirty="0">
                          <a:effectLst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99809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429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"/>
    </mc:Choice>
    <mc:Fallback>
      <p:transition spd="slow" advTm="35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background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53EE628-51E6-3BEC-A260-BA5E351FE2EF}"/>
              </a:ext>
            </a:extLst>
          </p:cNvPr>
          <p:cNvSpPr/>
          <p:nvPr/>
        </p:nvSpPr>
        <p:spPr>
          <a:xfrm>
            <a:off x="7104134" y="2884951"/>
            <a:ext cx="27063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 FURNISHING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Home +  Furnishing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Self Interior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D0B45E-4F09-1D5E-BD46-A26BA9892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961" y="1717332"/>
            <a:ext cx="4158635" cy="39439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140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"/>
    </mc:Choice>
    <mc:Fallback>
      <p:transition spd="slow" advTm="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Table Specification 6/6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93BECB-F00B-90C3-6236-4FED24F2A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037427"/>
              </p:ext>
            </p:extLst>
          </p:nvPr>
        </p:nvGraphicFramePr>
        <p:xfrm>
          <a:off x="838200" y="1255713"/>
          <a:ext cx="10515601" cy="99516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958116131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2167187023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577034872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3062978695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63802580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526525459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1195282319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17572054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13923539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70415992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7966977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249548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user_id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등록 유저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3863779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88675792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carts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장바구니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상품 개수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986014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1C58C3-6FBE-43B2-D4C9-DE1AA30A5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88040"/>
              </p:ext>
            </p:extLst>
          </p:nvPr>
        </p:nvGraphicFramePr>
        <p:xfrm>
          <a:off x="838200" y="3867320"/>
          <a:ext cx="10515600" cy="2189363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2745831577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490432118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1486809013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2358845225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752685077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55453866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232563685"/>
                    </a:ext>
                  </a:extLst>
                </a:gridCol>
                <a:gridCol w="1602903">
                  <a:extLst>
                    <a:ext uri="{9D8B030D-6E8A-4147-A177-3AD203B41FA5}">
                      <a16:colId xmlns:a16="http://schemas.microsoft.com/office/drawing/2014/main" val="129859063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908437514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2753507185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null</a:t>
                      </a:r>
                      <a:r>
                        <a:rPr lang="ko-KR" altLang="en-US" sz="1000" u="none" strike="noStrike" dirty="0">
                          <a:effectLst/>
                        </a:rPr>
                        <a:t>여부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9931937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48878318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receiver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985297108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user_id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주문자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76965202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우편번호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763971775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주소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59574711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address3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varchar(255)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주소 상세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4078777607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mobile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varchar(15)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수취인 연락처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42709866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order_state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varchar(45)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상태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788730711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delivery_fee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배송비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8012214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주문내역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datetime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CURRENT_TIMESTAMP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DEFAULT_GENERATED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주문 요청일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311435227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DDB6C20-F633-FEFF-2231-D0ACA92CA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18056"/>
              </p:ext>
            </p:extLst>
          </p:nvPr>
        </p:nvGraphicFramePr>
        <p:xfrm>
          <a:off x="838200" y="2462000"/>
          <a:ext cx="10515601" cy="119419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86105">
                  <a:extLst>
                    <a:ext uri="{9D8B030D-6E8A-4147-A177-3AD203B41FA5}">
                      <a16:colId xmlns:a16="http://schemas.microsoft.com/office/drawing/2014/main" val="342098055"/>
                    </a:ext>
                  </a:extLst>
                </a:gridCol>
                <a:gridCol w="1028070">
                  <a:extLst>
                    <a:ext uri="{9D8B030D-6E8A-4147-A177-3AD203B41FA5}">
                      <a16:colId xmlns:a16="http://schemas.microsoft.com/office/drawing/2014/main" val="1750743432"/>
                    </a:ext>
                  </a:extLst>
                </a:gridCol>
                <a:gridCol w="1116505">
                  <a:extLst>
                    <a:ext uri="{9D8B030D-6E8A-4147-A177-3AD203B41FA5}">
                      <a16:colId xmlns:a16="http://schemas.microsoft.com/office/drawing/2014/main" val="2812658190"/>
                    </a:ext>
                  </a:extLst>
                </a:gridCol>
                <a:gridCol w="707488">
                  <a:extLst>
                    <a:ext uri="{9D8B030D-6E8A-4147-A177-3AD203B41FA5}">
                      <a16:colId xmlns:a16="http://schemas.microsoft.com/office/drawing/2014/main" val="4039169436"/>
                    </a:ext>
                  </a:extLst>
                </a:gridCol>
                <a:gridCol w="1039123">
                  <a:extLst>
                    <a:ext uri="{9D8B030D-6E8A-4147-A177-3AD203B41FA5}">
                      <a16:colId xmlns:a16="http://schemas.microsoft.com/office/drawing/2014/main" val="2598530642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293969318"/>
                    </a:ext>
                  </a:extLst>
                </a:gridCol>
                <a:gridCol w="596944">
                  <a:extLst>
                    <a:ext uri="{9D8B030D-6E8A-4147-A177-3AD203B41FA5}">
                      <a16:colId xmlns:a16="http://schemas.microsoft.com/office/drawing/2014/main" val="3490010199"/>
                    </a:ext>
                  </a:extLst>
                </a:gridCol>
                <a:gridCol w="1602904">
                  <a:extLst>
                    <a:ext uri="{9D8B030D-6E8A-4147-A177-3AD203B41FA5}">
                      <a16:colId xmlns:a16="http://schemas.microsoft.com/office/drawing/2014/main" val="172671645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3754746036"/>
                    </a:ext>
                  </a:extLst>
                </a:gridCol>
                <a:gridCol w="1370759">
                  <a:extLst>
                    <a:ext uri="{9D8B030D-6E8A-4147-A177-3AD203B41FA5}">
                      <a16:colId xmlns:a16="http://schemas.microsoft.com/office/drawing/2014/main" val="1380836497"/>
                    </a:ext>
                  </a:extLst>
                </a:gridCol>
              </a:tblGrid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테이블명</a:t>
                      </a:r>
                      <a:endParaRPr lang="ko-KR" altLang="en-US" sz="10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테이블 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테이터타입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컬럼타입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컬럼키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null</a:t>
                      </a:r>
                      <a:r>
                        <a:rPr lang="ko-KR" altLang="en-US" sz="1000" u="none" strike="noStrike">
                          <a:effectLst/>
                        </a:rPr>
                        <a:t>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 디폴트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자동 여부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컬럼설명</a:t>
                      </a:r>
                      <a:endParaRPr lang="ko-KR" altLang="en-US" sz="10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274420300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order_item_id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auto_increment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인덱스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36464232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order_id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varchar(50)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YES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주문 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44501233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order_items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bigint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MUL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아이디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80047970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product_count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상품 개수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1638521814"/>
                  </a:ext>
                </a:extLst>
              </a:tr>
              <a:tr h="1990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order_items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주문상품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int unsigned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</a:rPr>
                        <a:t>강품</a:t>
                      </a:r>
                      <a:r>
                        <a:rPr lang="ko-KR" altLang="en-US" sz="1000" u="none" strike="noStrike" dirty="0">
                          <a:effectLst/>
                        </a:rPr>
                        <a:t> 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93" marR="8293" marT="8293" marB="0" anchor="ctr"/>
                </a:tc>
                <a:extLst>
                  <a:ext uri="{0D108BD9-81ED-4DB2-BD59-A6C34878D82A}">
                    <a16:rowId xmlns:a16="http://schemas.microsoft.com/office/drawing/2014/main" val="2189451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626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"/>
    </mc:Choice>
    <mc:Fallback>
      <p:transition spd="slow" advTm="42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Site Map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35E296-9011-E484-2E0E-D6F8E79F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78" y="1084456"/>
            <a:ext cx="8705051" cy="5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0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"/>
    </mc:Choice>
    <mc:Fallback>
      <p:transition spd="slow" advTm="4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(Sign Up)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F32D489-F0D2-3FE2-4851-53C9B844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75" y="1108049"/>
            <a:ext cx="5196750" cy="2714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576C17D-1F64-AA1E-40EF-CB7F567B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610" y="1762125"/>
            <a:ext cx="4101166" cy="252811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25C4C584-19CB-ABD1-2419-2A3053519683}"/>
              </a:ext>
            </a:extLst>
          </p:cNvPr>
          <p:cNvGrpSpPr/>
          <p:nvPr/>
        </p:nvGrpSpPr>
        <p:grpSpPr>
          <a:xfrm>
            <a:off x="3271194" y="1166211"/>
            <a:ext cx="1964475" cy="595913"/>
            <a:chOff x="3271194" y="1166211"/>
            <a:chExt cx="1964475" cy="59591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35DEAAD-B64D-2879-80BA-20494822DDBA}"/>
                </a:ext>
              </a:extLst>
            </p:cNvPr>
            <p:cNvSpPr/>
            <p:nvPr/>
          </p:nvSpPr>
          <p:spPr>
            <a:xfrm>
              <a:off x="4815045" y="1166211"/>
              <a:ext cx="420624" cy="280001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C07C255A-754E-A491-5501-373C0E316968}"/>
                </a:ext>
              </a:extLst>
            </p:cNvPr>
            <p:cNvCxnSpPr>
              <a:cxnSpLocks/>
              <a:stCxn id="12" idx="2"/>
              <a:endCxn id="23" idx="0"/>
            </p:cNvCxnSpPr>
            <p:nvPr/>
          </p:nvCxnSpPr>
          <p:spPr>
            <a:xfrm rot="5400000">
              <a:off x="3990319" y="727086"/>
              <a:ext cx="315913" cy="1754164"/>
            </a:xfrm>
            <a:prstGeom prst="bent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7BB3BBD-30CF-29B6-FCF7-5562E7CF64A6}"/>
              </a:ext>
            </a:extLst>
          </p:cNvPr>
          <p:cNvGrpSpPr/>
          <p:nvPr/>
        </p:nvGrpSpPr>
        <p:grpSpPr>
          <a:xfrm>
            <a:off x="1220609" y="3026183"/>
            <a:ext cx="3483254" cy="3487636"/>
            <a:chOff x="1220609" y="3026183"/>
            <a:chExt cx="3483254" cy="348763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A3497C0-C573-AE34-5044-542C9F2A2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3437" y="4437079"/>
              <a:ext cx="3410426" cy="2076740"/>
            </a:xfrm>
            <a:prstGeom prst="rect">
              <a:avLst/>
            </a:prstGeom>
            <a:ln w="38100" cap="sq">
              <a:solidFill>
                <a:srgbClr val="FF0000"/>
              </a:solidFill>
              <a:prstDash val="sysDot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E8265795-D375-029F-A473-795204370F21}"/>
                </a:ext>
              </a:extLst>
            </p:cNvPr>
            <p:cNvCxnSpPr>
              <a:stCxn id="23" idx="1"/>
              <a:endCxn id="43" idx="1"/>
            </p:cNvCxnSpPr>
            <p:nvPr/>
          </p:nvCxnSpPr>
          <p:spPr>
            <a:xfrm rot="10800000" flipH="1" flipV="1">
              <a:off x="1220609" y="3026183"/>
              <a:ext cx="72827" cy="2449266"/>
            </a:xfrm>
            <a:prstGeom prst="bentConnector3">
              <a:avLst>
                <a:gd name="adj1" fmla="val -313895"/>
              </a:avLst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F2C8AEEA-02D0-27C4-1239-A6603EFC2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19" y="5633720"/>
            <a:ext cx="1724266" cy="657317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39FFDF4A-AC32-87D9-5544-6EEAB91CDC41}"/>
              </a:ext>
            </a:extLst>
          </p:cNvPr>
          <p:cNvGrpSpPr/>
          <p:nvPr/>
        </p:nvGrpSpPr>
        <p:grpSpPr>
          <a:xfrm>
            <a:off x="5321776" y="1131446"/>
            <a:ext cx="5924738" cy="4264466"/>
            <a:chOff x="5321776" y="1131446"/>
            <a:chExt cx="5924738" cy="426446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4FBA20A-936B-8588-20D4-C5219F4C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33" y="1131446"/>
              <a:ext cx="5327381" cy="4264466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F3209006-03E1-CC29-49DD-6892E668612E}"/>
                </a:ext>
              </a:extLst>
            </p:cNvPr>
            <p:cNvCxnSpPr>
              <a:stCxn id="23" idx="3"/>
              <a:endCxn id="30" idx="1"/>
            </p:cNvCxnSpPr>
            <p:nvPr/>
          </p:nvCxnSpPr>
          <p:spPr>
            <a:xfrm>
              <a:off x="5321776" y="3026183"/>
              <a:ext cx="597357" cy="237496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그래픽 49" descr="확인 표시">
            <a:extLst>
              <a:ext uri="{FF2B5EF4-FFF2-40B4-BE49-F238E27FC236}">
                <a16:creationId xmlns:a16="http://schemas.microsoft.com/office/drawing/2014/main" id="{686B2832-627B-7E58-CBE6-6E8F28F2BF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0333" y="1379537"/>
            <a:ext cx="267069" cy="267069"/>
          </a:xfrm>
          <a:prstGeom prst="rect">
            <a:avLst/>
          </a:prstGeom>
        </p:spPr>
      </p:pic>
      <p:pic>
        <p:nvPicPr>
          <p:cNvPr id="51" name="그래픽 50" descr="확인 표시">
            <a:extLst>
              <a:ext uri="{FF2B5EF4-FFF2-40B4-BE49-F238E27FC236}">
                <a16:creationId xmlns:a16="http://schemas.microsoft.com/office/drawing/2014/main" id="{E1338C13-1A10-0E8B-8622-0343797CB0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6082" y="2425286"/>
            <a:ext cx="267069" cy="267069"/>
          </a:xfrm>
          <a:prstGeom prst="rect">
            <a:avLst/>
          </a:prstGeom>
        </p:spPr>
      </p:pic>
      <p:pic>
        <p:nvPicPr>
          <p:cNvPr id="52" name="그래픽 51" descr="확인 표시">
            <a:extLst>
              <a:ext uri="{FF2B5EF4-FFF2-40B4-BE49-F238E27FC236}">
                <a16:creationId xmlns:a16="http://schemas.microsoft.com/office/drawing/2014/main" id="{DB964238-0BB7-675F-9413-C2314CA4A1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1836" y="3514595"/>
            <a:ext cx="267069" cy="267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163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(Sign Up)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48AB78-1466-42C9-C501-5F289542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" y="1098834"/>
            <a:ext cx="6426676" cy="3245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7EC446-99C3-8FD0-2773-F5249ED4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4" y="4801128"/>
            <a:ext cx="4692380" cy="856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C440A6-7D59-B926-7E08-C30EDE0D7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935" y="2902059"/>
            <a:ext cx="4959961" cy="1996333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1A6715-E54F-FAF9-A0E3-511AFEB05CA9}"/>
              </a:ext>
            </a:extLst>
          </p:cNvPr>
          <p:cNvGrpSpPr/>
          <p:nvPr/>
        </p:nvGrpSpPr>
        <p:grpSpPr>
          <a:xfrm>
            <a:off x="3231806" y="3742802"/>
            <a:ext cx="3377129" cy="1341947"/>
            <a:chOff x="3231806" y="3742802"/>
            <a:chExt cx="3377129" cy="134194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AFD5F70-D310-65E6-BFAA-8CA8F6E7F499}"/>
                </a:ext>
              </a:extLst>
            </p:cNvPr>
            <p:cNvSpPr/>
            <p:nvPr/>
          </p:nvSpPr>
          <p:spPr>
            <a:xfrm>
              <a:off x="3231806" y="3742802"/>
              <a:ext cx="948583" cy="31484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E336B85-5FB3-571B-9F66-A5421543C3C4}"/>
                </a:ext>
              </a:extLst>
            </p:cNvPr>
            <p:cNvSpPr/>
            <p:nvPr/>
          </p:nvSpPr>
          <p:spPr>
            <a:xfrm>
              <a:off x="4324172" y="4836113"/>
              <a:ext cx="426010" cy="24863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108C1359-2A39-3F18-B8DC-6F0936E27E29}"/>
                </a:ext>
              </a:extLst>
            </p:cNvPr>
            <p:cNvCxnSpPr>
              <a:cxnSpLocks/>
              <a:stCxn id="14" idx="3"/>
              <a:endCxn id="21" idx="1"/>
            </p:cNvCxnSpPr>
            <p:nvPr/>
          </p:nvCxnSpPr>
          <p:spPr>
            <a:xfrm flipV="1">
              <a:off x="4180389" y="3900226"/>
              <a:ext cx="2428546" cy="1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5976171D-6BF2-68E4-F9AC-80B297336F28}"/>
                </a:ext>
              </a:extLst>
            </p:cNvPr>
            <p:cNvCxnSpPr>
              <a:stCxn id="15" idx="3"/>
              <a:endCxn id="21" idx="1"/>
            </p:cNvCxnSpPr>
            <p:nvPr/>
          </p:nvCxnSpPr>
          <p:spPr>
            <a:xfrm flipV="1">
              <a:off x="4750182" y="3900226"/>
              <a:ext cx="1858753" cy="106020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765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(Login)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1161B7-110A-5811-F986-8D61E41D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792" y="1594575"/>
            <a:ext cx="7717411" cy="294463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B99140E-CCFD-24B3-AF41-F259DC4AFD24}"/>
              </a:ext>
            </a:extLst>
          </p:cNvPr>
          <p:cNvSpPr/>
          <p:nvPr/>
        </p:nvSpPr>
        <p:spPr>
          <a:xfrm>
            <a:off x="5256558" y="3543206"/>
            <a:ext cx="2059536" cy="2563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D8A064-E7D8-6BA3-5777-16A7AAA9CF0E}"/>
              </a:ext>
            </a:extLst>
          </p:cNvPr>
          <p:cNvSpPr/>
          <p:nvPr/>
        </p:nvSpPr>
        <p:spPr>
          <a:xfrm>
            <a:off x="5256558" y="3472699"/>
            <a:ext cx="2059536" cy="3268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CD708BC-CED2-CFDB-1E2A-601EDDE73AE8}"/>
              </a:ext>
            </a:extLst>
          </p:cNvPr>
          <p:cNvGrpSpPr/>
          <p:nvPr/>
        </p:nvGrpSpPr>
        <p:grpSpPr>
          <a:xfrm>
            <a:off x="2685171" y="5039109"/>
            <a:ext cx="7202313" cy="1488624"/>
            <a:chOff x="2685171" y="5039109"/>
            <a:chExt cx="7202313" cy="148862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8BD90B0-9BFC-A5B3-7C5B-31874498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5171" y="5039109"/>
              <a:ext cx="7202313" cy="1488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1931EDC-C00B-B636-A1E0-E66B388493F0}"/>
                </a:ext>
              </a:extLst>
            </p:cNvPr>
            <p:cNvSpPr/>
            <p:nvPr/>
          </p:nvSpPr>
          <p:spPr>
            <a:xfrm>
              <a:off x="6648628" y="5187298"/>
              <a:ext cx="3187579" cy="27346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59147C30-8970-E96F-5090-7A6851FAB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17" y="1130173"/>
            <a:ext cx="2475557" cy="32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48810D24-4F1E-3072-E13C-409DDB2A6163}"/>
              </a:ext>
            </a:extLst>
          </p:cNvPr>
          <p:cNvGrpSpPr/>
          <p:nvPr/>
        </p:nvGrpSpPr>
        <p:grpSpPr>
          <a:xfrm>
            <a:off x="6648628" y="2792468"/>
            <a:ext cx="1593789" cy="2394830"/>
            <a:chOff x="6648628" y="2792468"/>
            <a:chExt cx="1593789" cy="239483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04EDBA2-B15A-1BC2-2FBE-BC8F0D02A637}"/>
                </a:ext>
              </a:extLst>
            </p:cNvPr>
            <p:cNvSpPr/>
            <p:nvPr/>
          </p:nvSpPr>
          <p:spPr>
            <a:xfrm>
              <a:off x="6648628" y="2792468"/>
              <a:ext cx="1085316" cy="64291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847EFFD0-FF74-E7D4-4ECC-5E7BBB0252CA}"/>
                </a:ext>
              </a:extLst>
            </p:cNvPr>
            <p:cNvCxnSpPr>
              <a:stCxn id="25" idx="3"/>
            </p:cNvCxnSpPr>
            <p:nvPr/>
          </p:nvCxnSpPr>
          <p:spPr>
            <a:xfrm>
              <a:off x="7733944" y="3113924"/>
              <a:ext cx="508473" cy="2073374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DDB5C16-ED4C-5D3E-2D7B-9A05A26F891F}"/>
              </a:ext>
            </a:extLst>
          </p:cNvPr>
          <p:cNvGrpSpPr/>
          <p:nvPr/>
        </p:nvGrpSpPr>
        <p:grpSpPr>
          <a:xfrm>
            <a:off x="1692400" y="1169194"/>
            <a:ext cx="726392" cy="1897695"/>
            <a:chOff x="1692400" y="1169194"/>
            <a:chExt cx="726392" cy="189769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B5CA6FD-7540-D492-E683-367A65D98F68}"/>
                </a:ext>
              </a:extLst>
            </p:cNvPr>
            <p:cNvSpPr/>
            <p:nvPr/>
          </p:nvSpPr>
          <p:spPr>
            <a:xfrm>
              <a:off x="1692400" y="1169194"/>
              <a:ext cx="573497" cy="25554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D7103DCC-CC82-63FF-D3AF-F70136C84E67}"/>
                </a:ext>
              </a:extLst>
            </p:cNvPr>
            <p:cNvCxnSpPr>
              <a:stCxn id="40" idx="2"/>
              <a:endCxn id="19" idx="1"/>
            </p:cNvCxnSpPr>
            <p:nvPr/>
          </p:nvCxnSpPr>
          <p:spPr>
            <a:xfrm rot="16200000" flipH="1">
              <a:off x="1377896" y="2025993"/>
              <a:ext cx="1642149" cy="439643"/>
            </a:xfrm>
            <a:prstGeom prst="bentConnector2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2497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2265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(Find ID, Password)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BDE06-0E47-BE0A-F6DB-BE13DA30D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90" y="962826"/>
            <a:ext cx="3639864" cy="181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488D3D1-87E7-560C-B0F2-6C7978BC620D}"/>
              </a:ext>
            </a:extLst>
          </p:cNvPr>
          <p:cNvGrpSpPr/>
          <p:nvPr/>
        </p:nvGrpSpPr>
        <p:grpSpPr>
          <a:xfrm>
            <a:off x="840359" y="2325688"/>
            <a:ext cx="4681486" cy="2627678"/>
            <a:chOff x="840359" y="2325688"/>
            <a:chExt cx="4681486" cy="262767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023C445-F5D7-6150-850D-021A3DB51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359" y="2996185"/>
              <a:ext cx="3772021" cy="19571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942BB37-DE24-CC6F-513F-EEE15FC24293}"/>
                </a:ext>
              </a:extLst>
            </p:cNvPr>
            <p:cNvGrpSpPr/>
            <p:nvPr/>
          </p:nvGrpSpPr>
          <p:grpSpPr>
            <a:xfrm>
              <a:off x="2726370" y="2325688"/>
              <a:ext cx="2795475" cy="670496"/>
              <a:chOff x="2726370" y="2325688"/>
              <a:chExt cx="2795475" cy="670496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7FA0C31-2D9D-2D91-52C5-5A6663DCEC5D}"/>
                  </a:ext>
                </a:extLst>
              </p:cNvPr>
              <p:cNvSpPr/>
              <p:nvPr/>
            </p:nvSpPr>
            <p:spPr>
              <a:xfrm>
                <a:off x="4948348" y="2325688"/>
                <a:ext cx="573497" cy="255547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17" name="연결선: 꺾임 16">
                <a:extLst>
                  <a:ext uri="{FF2B5EF4-FFF2-40B4-BE49-F238E27FC236}">
                    <a16:creationId xmlns:a16="http://schemas.microsoft.com/office/drawing/2014/main" id="{EC9126CE-3217-4AC0-13F0-8E0D866233A5}"/>
                  </a:ext>
                </a:extLst>
              </p:cNvPr>
              <p:cNvCxnSpPr>
                <a:stCxn id="10" idx="1"/>
                <a:endCxn id="12" idx="0"/>
              </p:cNvCxnSpPr>
              <p:nvPr/>
            </p:nvCxnSpPr>
            <p:spPr>
              <a:xfrm rot="10800000" flipV="1">
                <a:off x="2726370" y="2453461"/>
                <a:ext cx="2221978" cy="542723"/>
              </a:xfrm>
              <a:prstGeom prst="bentConnector2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481BD-5158-5AD7-B4DF-3A3C4994D474}"/>
              </a:ext>
            </a:extLst>
          </p:cNvPr>
          <p:cNvSpPr/>
          <p:nvPr/>
        </p:nvSpPr>
        <p:spPr>
          <a:xfrm>
            <a:off x="3075395" y="3638954"/>
            <a:ext cx="1163319" cy="6681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E5A594-D1F3-ACD5-1B04-3E4927AD5D9F}"/>
              </a:ext>
            </a:extLst>
          </p:cNvPr>
          <p:cNvGrpSpPr/>
          <p:nvPr/>
        </p:nvGrpSpPr>
        <p:grpSpPr>
          <a:xfrm>
            <a:off x="1503352" y="4307079"/>
            <a:ext cx="2446034" cy="1937098"/>
            <a:chOff x="1503352" y="4307079"/>
            <a:chExt cx="2446034" cy="193709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94A42DB-F8C4-E728-D402-04B25670F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3352" y="5229225"/>
              <a:ext cx="2446034" cy="1014952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8" name="연결선: 꺾임 27">
              <a:extLst>
                <a:ext uri="{FF2B5EF4-FFF2-40B4-BE49-F238E27FC236}">
                  <a16:creationId xmlns:a16="http://schemas.microsoft.com/office/drawing/2014/main" id="{ECD8F844-312C-3168-17E6-632008EE3E22}"/>
                </a:ext>
              </a:extLst>
            </p:cNvPr>
            <p:cNvCxnSpPr>
              <a:stCxn id="23" idx="2"/>
              <a:endCxn id="21" idx="0"/>
            </p:cNvCxnSpPr>
            <p:nvPr/>
          </p:nvCxnSpPr>
          <p:spPr>
            <a:xfrm rot="5400000">
              <a:off x="2730640" y="4302809"/>
              <a:ext cx="922145" cy="930686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5C87C5-F181-A681-324E-33552B119C50}"/>
              </a:ext>
            </a:extLst>
          </p:cNvPr>
          <p:cNvSpPr/>
          <p:nvPr/>
        </p:nvSpPr>
        <p:spPr>
          <a:xfrm>
            <a:off x="5610173" y="2323045"/>
            <a:ext cx="688795" cy="2555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556A173-E4DF-8216-3B3D-34BB0AEEC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734" y="3008229"/>
            <a:ext cx="3349311" cy="1773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FCA66906-9A6B-8981-C0A2-28FC5B5A74C6}"/>
              </a:ext>
            </a:extLst>
          </p:cNvPr>
          <p:cNvSpPr/>
          <p:nvPr/>
        </p:nvSpPr>
        <p:spPr>
          <a:xfrm>
            <a:off x="6874861" y="3613315"/>
            <a:ext cx="1106912" cy="6681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9D2A0959-9C2F-B5B8-0DD8-35F58A6545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3" t="5884" r="2648" b="7594"/>
          <a:stretch/>
        </p:blipFill>
        <p:spPr>
          <a:xfrm>
            <a:off x="581114" y="1628775"/>
            <a:ext cx="2273181" cy="590550"/>
          </a:xfrm>
          <a:prstGeom prst="rect">
            <a:avLst/>
          </a:prstGeom>
          <a:ln w="28575">
            <a:solidFill>
              <a:srgbClr val="FF0000"/>
            </a:solidFill>
            <a:prstDash val="sysDash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6758B87-0F95-EA9F-53FC-5DAE7E73B557}"/>
              </a:ext>
            </a:extLst>
          </p:cNvPr>
          <p:cNvCxnSpPr>
            <a:stCxn id="12" idx="1"/>
            <a:endCxn id="45" idx="1"/>
          </p:cNvCxnSpPr>
          <p:nvPr/>
        </p:nvCxnSpPr>
        <p:spPr>
          <a:xfrm rot="10800000">
            <a:off x="581115" y="1924050"/>
            <a:ext cx="259245" cy="2050726"/>
          </a:xfrm>
          <a:prstGeom prst="bentConnector3">
            <a:avLst>
              <a:gd name="adj1" fmla="val 188179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4ADD920-A4BA-96CC-A74D-7E33A44519DA}"/>
              </a:ext>
            </a:extLst>
          </p:cNvPr>
          <p:cNvCxnSpPr>
            <a:stCxn id="34" idx="2"/>
            <a:endCxn id="39" idx="0"/>
          </p:cNvCxnSpPr>
          <p:nvPr/>
        </p:nvCxnSpPr>
        <p:spPr>
          <a:xfrm rot="16200000" flipH="1">
            <a:off x="6011662" y="2521500"/>
            <a:ext cx="429637" cy="543819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FCBBA9AC-DC6F-8318-CB26-1F87FA6CA2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1707" y="3081435"/>
            <a:ext cx="2395872" cy="3162742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98EDAB9-1DAE-D7D4-F97F-2B640918B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30" y="3874614"/>
            <a:ext cx="2150425" cy="642764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286EC547-138E-314E-785B-23BEE6869CED}"/>
              </a:ext>
            </a:extLst>
          </p:cNvPr>
          <p:cNvGrpSpPr/>
          <p:nvPr/>
        </p:nvGrpSpPr>
        <p:grpSpPr>
          <a:xfrm>
            <a:off x="7747579" y="1016533"/>
            <a:ext cx="2692262" cy="3646273"/>
            <a:chOff x="7747579" y="1016533"/>
            <a:chExt cx="2692262" cy="3646273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87ECAD18-C08A-10A0-05A8-F56078A8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37477" y="1016533"/>
              <a:ext cx="2202364" cy="68911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7C0DE3A6-2FCD-EF10-0ACB-822D10CC9DC2}"/>
                </a:ext>
              </a:extLst>
            </p:cNvPr>
            <p:cNvCxnSpPr>
              <a:stCxn id="53" idx="3"/>
              <a:endCxn id="57" idx="1"/>
            </p:cNvCxnSpPr>
            <p:nvPr/>
          </p:nvCxnSpPr>
          <p:spPr>
            <a:xfrm flipV="1">
              <a:off x="7747579" y="1361089"/>
              <a:ext cx="489898" cy="3301717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2D42801F-4F65-F0B4-CD6C-53CEFD9515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0576" y="1767719"/>
            <a:ext cx="3439005" cy="1476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8DE836C-06D8-CAFA-3A26-51921A9694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5140" y="3297444"/>
            <a:ext cx="2672012" cy="79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00CD460-631D-66D9-FD44-92536837BA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263" y="4142188"/>
            <a:ext cx="2701355" cy="943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13CE9B46-493B-A8CC-BA15-C50382BF5C75}"/>
              </a:ext>
            </a:extLst>
          </p:cNvPr>
          <p:cNvSpPr/>
          <p:nvPr/>
        </p:nvSpPr>
        <p:spPr>
          <a:xfrm>
            <a:off x="5436049" y="5682357"/>
            <a:ext cx="2214444" cy="25554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0AE60859-7E55-0C60-4115-32C3419EF073}"/>
              </a:ext>
            </a:extLst>
          </p:cNvPr>
          <p:cNvGrpSpPr/>
          <p:nvPr/>
        </p:nvGrpSpPr>
        <p:grpSpPr>
          <a:xfrm>
            <a:off x="8193952" y="5268009"/>
            <a:ext cx="2562583" cy="943107"/>
            <a:chOff x="8193952" y="5268009"/>
            <a:chExt cx="2562583" cy="943107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A5C6ED5B-1767-A19D-51CF-968C0B539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93952" y="5268009"/>
              <a:ext cx="2562583" cy="943107"/>
            </a:xfrm>
            <a:prstGeom prst="rect">
              <a:avLst/>
            </a:prstGeom>
            <a:ln w="28575">
              <a:solidFill>
                <a:schemeClr val="accent6"/>
              </a:solidFill>
            </a:ln>
          </p:spPr>
        </p:pic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8CC8AB-8AC9-B7B0-1A97-6EF7B47F1F6A}"/>
                </a:ext>
              </a:extLst>
            </p:cNvPr>
            <p:cNvGrpSpPr/>
            <p:nvPr/>
          </p:nvGrpSpPr>
          <p:grpSpPr>
            <a:xfrm>
              <a:off x="9613827" y="5912441"/>
              <a:ext cx="526680" cy="97560"/>
              <a:chOff x="9613827" y="5912441"/>
              <a:chExt cx="526680" cy="97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C158B7FF-EC09-375A-7965-3377FA3AE181}"/>
                      </a:ext>
                    </a:extLst>
                  </p14:cNvPr>
                  <p14:cNvContentPartPr/>
                  <p14:nvPr/>
                </p14:nvContentPartPr>
                <p14:xfrm>
                  <a:off x="9622467" y="5912441"/>
                  <a:ext cx="518040" cy="97560"/>
                </p14:xfrm>
              </p:contentPart>
            </mc:Choice>
            <mc:Fallback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C158B7FF-EC09-375A-7965-3377FA3AE1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9613467" y="5903801"/>
                    <a:ext cx="535680" cy="11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74" name="잉크 73">
                    <a:extLst>
                      <a:ext uri="{FF2B5EF4-FFF2-40B4-BE49-F238E27FC236}">
                        <a16:creationId xmlns:a16="http://schemas.microsoft.com/office/drawing/2014/main" id="{84A49B90-B805-BE8D-63BC-E2F06E63A8B0}"/>
                      </a:ext>
                    </a:extLst>
                  </p14:cNvPr>
                  <p14:cNvContentPartPr/>
                  <p14:nvPr/>
                </p14:nvContentPartPr>
                <p14:xfrm>
                  <a:off x="9810387" y="5964641"/>
                  <a:ext cx="360" cy="360"/>
                </p14:xfrm>
              </p:contentPart>
            </mc:Choice>
            <mc:Fallback>
              <p:pic>
                <p:nvPicPr>
                  <p:cNvPr id="74" name="잉크 73">
                    <a:extLst>
                      <a:ext uri="{FF2B5EF4-FFF2-40B4-BE49-F238E27FC236}">
                        <a16:creationId xmlns:a16="http://schemas.microsoft.com/office/drawing/2014/main" id="{84A49B90-B805-BE8D-63BC-E2F06E63A8B0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801387" y="5956001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85" name="잉크 84">
                    <a:extLst>
                      <a:ext uri="{FF2B5EF4-FFF2-40B4-BE49-F238E27FC236}">
                        <a16:creationId xmlns:a16="http://schemas.microsoft.com/office/drawing/2014/main" id="{2611A1D0-4F1B-E0D6-2332-25C472DD2740}"/>
                      </a:ext>
                    </a:extLst>
                  </p14:cNvPr>
                  <p14:cNvContentPartPr/>
                  <p14:nvPr/>
                </p14:nvContentPartPr>
                <p14:xfrm>
                  <a:off x="9613827" y="5947721"/>
                  <a:ext cx="505440" cy="43560"/>
                </p14:xfrm>
              </p:contentPart>
            </mc:Choice>
            <mc:Fallback>
              <p:pic>
                <p:nvPicPr>
                  <p:cNvPr id="85" name="잉크 84">
                    <a:extLst>
                      <a:ext uri="{FF2B5EF4-FFF2-40B4-BE49-F238E27FC236}">
                        <a16:creationId xmlns:a16="http://schemas.microsoft.com/office/drawing/2014/main" id="{2611A1D0-4F1B-E0D6-2332-25C472DD2740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550827" y="5884721"/>
                    <a:ext cx="631080" cy="169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47574D7-CB22-3E5F-33B9-3D1A1A90C329}"/>
              </a:ext>
            </a:extLst>
          </p:cNvPr>
          <p:cNvSpPr/>
          <p:nvPr/>
        </p:nvSpPr>
        <p:spPr>
          <a:xfrm>
            <a:off x="6817307" y="5172233"/>
            <a:ext cx="799002" cy="46497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3945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4" grpId="0" animBg="1"/>
      <p:bldP spid="41" grpId="0" animBg="1"/>
      <p:bldP spid="67" grpId="0" animBg="1"/>
      <p:bldP spid="9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847202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(Board)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F71F50F-A734-46F5-FEF0-85A742DB9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766"/>
          <a:stretch/>
        </p:blipFill>
        <p:spPr>
          <a:xfrm>
            <a:off x="7982719" y="3176717"/>
            <a:ext cx="2660423" cy="1042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C857808-1638-AE07-1D14-BD21C7D39225}"/>
              </a:ext>
            </a:extLst>
          </p:cNvPr>
          <p:cNvGrpSpPr/>
          <p:nvPr/>
        </p:nvGrpSpPr>
        <p:grpSpPr>
          <a:xfrm>
            <a:off x="473765" y="929975"/>
            <a:ext cx="3329453" cy="1338450"/>
            <a:chOff x="473765" y="929975"/>
            <a:chExt cx="3329453" cy="133845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279404C-8E88-47E4-94CC-20751E3F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765" y="929975"/>
              <a:ext cx="3329453" cy="13384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7C5EE7E-B647-D58A-DBE7-8F6F900BF89B}"/>
                </a:ext>
              </a:extLst>
            </p:cNvPr>
            <p:cNvSpPr/>
            <p:nvPr/>
          </p:nvSpPr>
          <p:spPr>
            <a:xfrm>
              <a:off x="2508769" y="1882663"/>
              <a:ext cx="661354" cy="14287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9DA9BFF-3E76-EE5A-DBF0-C7D7CE261E16}"/>
              </a:ext>
            </a:extLst>
          </p:cNvPr>
          <p:cNvGrpSpPr/>
          <p:nvPr/>
        </p:nvGrpSpPr>
        <p:grpSpPr>
          <a:xfrm>
            <a:off x="481597" y="2025538"/>
            <a:ext cx="5528208" cy="3203687"/>
            <a:chOff x="481597" y="2025538"/>
            <a:chExt cx="5528208" cy="3203687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B163BE1-67DF-161E-516D-932B6C7FC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597" y="2534174"/>
              <a:ext cx="5528208" cy="2695051"/>
            </a:xfrm>
            <a:prstGeom prst="rect">
              <a:avLst/>
            </a:prstGeom>
            <a:ln w="28575">
              <a:solidFill>
                <a:schemeClr val="accent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2EAE9AB8-DFBA-B011-4426-CEC6C92EC853}"/>
                </a:ext>
              </a:extLst>
            </p:cNvPr>
            <p:cNvCxnSpPr>
              <a:stCxn id="17" idx="2"/>
              <a:endCxn id="28" idx="0"/>
            </p:cNvCxnSpPr>
            <p:nvPr/>
          </p:nvCxnSpPr>
          <p:spPr>
            <a:xfrm rot="16200000" flipH="1">
              <a:off x="2788256" y="2076728"/>
              <a:ext cx="508635" cy="406255"/>
            </a:xfrm>
            <a:prstGeom prst="bentConnector3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A9F7C7D-C39D-2A8F-B48A-190E23C31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59" y="3257750"/>
            <a:ext cx="3705348" cy="153412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824208F-2209-5AB3-7EA8-43D088B2C203}"/>
              </a:ext>
            </a:extLst>
          </p:cNvPr>
          <p:cNvSpPr/>
          <p:nvPr/>
        </p:nvSpPr>
        <p:spPr>
          <a:xfrm>
            <a:off x="2300871" y="4973612"/>
            <a:ext cx="415795" cy="1538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E956F54-7E24-90E7-587F-241CB5B2525B}"/>
              </a:ext>
            </a:extLst>
          </p:cNvPr>
          <p:cNvSpPr/>
          <p:nvPr/>
        </p:nvSpPr>
        <p:spPr>
          <a:xfrm>
            <a:off x="918897" y="4468234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92698BF-64DC-3BCF-B722-415A957D6BB0}"/>
              </a:ext>
            </a:extLst>
          </p:cNvPr>
          <p:cNvSpPr/>
          <p:nvPr/>
        </p:nvSpPr>
        <p:spPr>
          <a:xfrm>
            <a:off x="999607" y="2766738"/>
            <a:ext cx="1229574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1820A0C-4760-4861-79B3-FC715FA895F7}"/>
              </a:ext>
            </a:extLst>
          </p:cNvPr>
          <p:cNvGrpSpPr/>
          <p:nvPr/>
        </p:nvGrpSpPr>
        <p:grpSpPr>
          <a:xfrm>
            <a:off x="2229181" y="1237991"/>
            <a:ext cx="9069560" cy="1867418"/>
            <a:chOff x="2229181" y="1237991"/>
            <a:chExt cx="9069560" cy="186741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E19212A-A631-DEC9-9511-BFDFFCB05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82719" y="1237991"/>
              <a:ext cx="3316022" cy="186741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0EAFB4DC-D465-3D27-59A2-92B41CCE5788}"/>
                </a:ext>
              </a:extLst>
            </p:cNvPr>
            <p:cNvCxnSpPr>
              <a:stCxn id="39" idx="3"/>
              <a:endCxn id="16" idx="1"/>
            </p:cNvCxnSpPr>
            <p:nvPr/>
          </p:nvCxnSpPr>
          <p:spPr>
            <a:xfrm flipV="1">
              <a:off x="2229181" y="2171700"/>
              <a:ext cx="5753538" cy="704589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46D4377-DAEA-788F-9060-DE3094CFB944}"/>
              </a:ext>
            </a:extLst>
          </p:cNvPr>
          <p:cNvSpPr/>
          <p:nvPr/>
        </p:nvSpPr>
        <p:spPr>
          <a:xfrm>
            <a:off x="8215581" y="3943819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B737F9-2E2E-C966-744C-C598AE6E96F8}"/>
              </a:ext>
            </a:extLst>
          </p:cNvPr>
          <p:cNvSpPr/>
          <p:nvPr/>
        </p:nvSpPr>
        <p:spPr>
          <a:xfrm>
            <a:off x="8499678" y="2766737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0CF7C7-C0F3-EF1F-3171-FBFF2AEE3A9B}"/>
              </a:ext>
            </a:extLst>
          </p:cNvPr>
          <p:cNvSpPr/>
          <p:nvPr/>
        </p:nvSpPr>
        <p:spPr>
          <a:xfrm>
            <a:off x="8002817" y="2099050"/>
            <a:ext cx="3272057" cy="70458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9C85A82-6668-DD32-08D4-367CAB191B5E}"/>
              </a:ext>
            </a:extLst>
          </p:cNvPr>
          <p:cNvSpPr/>
          <p:nvPr/>
        </p:nvSpPr>
        <p:spPr>
          <a:xfrm>
            <a:off x="8052667" y="1275606"/>
            <a:ext cx="2176648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64464B9-6CB5-985F-6AE8-B192573A51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388" y="3030935"/>
            <a:ext cx="1956039" cy="243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4D8C91-9619-4476-09CF-051657048899}"/>
              </a:ext>
            </a:extLst>
          </p:cNvPr>
          <p:cNvSpPr/>
          <p:nvPr/>
        </p:nvSpPr>
        <p:spPr>
          <a:xfrm>
            <a:off x="8498253" y="3038780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3D622E6-430E-69B7-A597-C15D0F0DCB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2719" y="4405050"/>
            <a:ext cx="2657140" cy="704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4729C0-72DE-D568-815B-79A5925E7FF0}"/>
              </a:ext>
            </a:extLst>
          </p:cNvPr>
          <p:cNvSpPr/>
          <p:nvPr/>
        </p:nvSpPr>
        <p:spPr>
          <a:xfrm>
            <a:off x="8572796" y="4654919"/>
            <a:ext cx="568195" cy="21910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ED38241-90CF-F8EE-EFED-80591C0FF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56774" y="5582394"/>
            <a:ext cx="3316022" cy="744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18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 animBg="1"/>
      <p:bldP spid="39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(Shopping Mall)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7A750F-116E-D062-D8EF-47286869E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47" y="1099264"/>
            <a:ext cx="3057483" cy="1640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1B583A-4ADD-C2FF-8270-B4E6835B66E2}"/>
              </a:ext>
            </a:extLst>
          </p:cNvPr>
          <p:cNvSpPr/>
          <p:nvPr/>
        </p:nvSpPr>
        <p:spPr>
          <a:xfrm>
            <a:off x="1793514" y="1573227"/>
            <a:ext cx="393107" cy="105967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10E68F6-DD38-847D-544A-D5FA6369644B}"/>
              </a:ext>
            </a:extLst>
          </p:cNvPr>
          <p:cNvGrpSpPr/>
          <p:nvPr/>
        </p:nvGrpSpPr>
        <p:grpSpPr>
          <a:xfrm>
            <a:off x="2186621" y="1241468"/>
            <a:ext cx="6216231" cy="4523867"/>
            <a:chOff x="2186621" y="1241468"/>
            <a:chExt cx="6216231" cy="45238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F87C9DC-65BF-2511-20FA-F375EEB8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5374" y="1241468"/>
              <a:ext cx="4517478" cy="452386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F993FAB8-391A-50CF-1E9D-BA99A7F272B4}"/>
                </a:ext>
              </a:extLst>
            </p:cNvPr>
            <p:cNvCxnSpPr>
              <a:stCxn id="15" idx="3"/>
              <a:endCxn id="3" idx="1"/>
            </p:cNvCxnSpPr>
            <p:nvPr/>
          </p:nvCxnSpPr>
          <p:spPr>
            <a:xfrm>
              <a:off x="2186621" y="2103067"/>
              <a:ext cx="1698753" cy="1400335"/>
            </a:xfrm>
            <a:prstGeom prst="bent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E935BB9A-C851-B182-9F78-96313C20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80" y="3170789"/>
            <a:ext cx="1907162" cy="269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FBAB57-ADCF-6D15-30FD-E1C14ABD3117}"/>
              </a:ext>
            </a:extLst>
          </p:cNvPr>
          <p:cNvSpPr/>
          <p:nvPr/>
        </p:nvSpPr>
        <p:spPr>
          <a:xfrm>
            <a:off x="3995839" y="2274507"/>
            <a:ext cx="1167835" cy="1468551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B6FE0A6-5DE0-755C-624B-3E4D2ADBA23E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rot="10800000" flipV="1">
            <a:off x="2646243" y="3008783"/>
            <a:ext cx="1349597" cy="1510364"/>
          </a:xfrm>
          <a:prstGeom prst="bentConnector3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68AE057F-6A7D-5C47-4407-589746FA7C2C}"/>
              </a:ext>
            </a:extLst>
          </p:cNvPr>
          <p:cNvSpPr/>
          <p:nvPr/>
        </p:nvSpPr>
        <p:spPr>
          <a:xfrm>
            <a:off x="1110950" y="5443675"/>
            <a:ext cx="222191" cy="2342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8993770-D260-C4B3-402E-ACD88D14D698}"/>
              </a:ext>
            </a:extLst>
          </p:cNvPr>
          <p:cNvSpPr/>
          <p:nvPr/>
        </p:nvSpPr>
        <p:spPr>
          <a:xfrm>
            <a:off x="855603" y="5439732"/>
            <a:ext cx="222191" cy="234252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6EA252A-332E-A518-820F-4040610DA5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33" t="8880" r="3036" b="9683"/>
          <a:stretch/>
        </p:blipFill>
        <p:spPr>
          <a:xfrm>
            <a:off x="2186621" y="4752362"/>
            <a:ext cx="2487929" cy="65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F73F74F-0638-36A5-711F-BF6194A9F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485" y="5420696"/>
            <a:ext cx="383571" cy="320947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AAD1DBE-D5D6-6130-35EA-B258DC8CA98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48" t="12194" r="3005" b="5325"/>
          <a:stretch/>
        </p:blipFill>
        <p:spPr>
          <a:xfrm>
            <a:off x="2186621" y="5741643"/>
            <a:ext cx="2487929" cy="653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B4D0A83-E175-5510-0002-F57A322A9B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1096" y="1319265"/>
            <a:ext cx="3254954" cy="56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D9088E7C-B779-1A36-FFF4-BB3237889A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1096" y="2085975"/>
            <a:ext cx="2768639" cy="1178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9C0AC27-394F-DA50-02E1-FF3BFDD758C2}"/>
              </a:ext>
            </a:extLst>
          </p:cNvPr>
          <p:cNvSpPr/>
          <p:nvPr/>
        </p:nvSpPr>
        <p:spPr>
          <a:xfrm>
            <a:off x="6807709" y="1960739"/>
            <a:ext cx="1392965" cy="297422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7C50F342-36FF-E601-F21D-7EF6CE2292C7}"/>
              </a:ext>
            </a:extLst>
          </p:cNvPr>
          <p:cNvCxnSpPr>
            <a:stCxn id="61" idx="0"/>
            <a:endCxn id="58" idx="1"/>
          </p:cNvCxnSpPr>
          <p:nvPr/>
        </p:nvCxnSpPr>
        <p:spPr>
          <a:xfrm rot="5400000" flipH="1" flipV="1">
            <a:off x="7888182" y="1217825"/>
            <a:ext cx="358925" cy="1126904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8B9FDA1A-A3C3-3A47-DFA4-F321DDD58C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6220" y="5543045"/>
            <a:ext cx="2685879" cy="89529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25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36" grpId="0" animBg="1"/>
      <p:bldP spid="6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(Shopping Mall Detail)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EFB466-C524-52A4-3A1D-73B5F85E8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9" y="959266"/>
            <a:ext cx="3415180" cy="279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3192E2-42F1-297C-958D-E3FF75A4103B}"/>
              </a:ext>
            </a:extLst>
          </p:cNvPr>
          <p:cNvSpPr/>
          <p:nvPr/>
        </p:nvSpPr>
        <p:spPr>
          <a:xfrm>
            <a:off x="991312" y="1462088"/>
            <a:ext cx="1367327" cy="11614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E22CD0E-18AC-4E7C-2F3C-82A116DB616C}"/>
              </a:ext>
            </a:extLst>
          </p:cNvPr>
          <p:cNvGrpSpPr/>
          <p:nvPr/>
        </p:nvGrpSpPr>
        <p:grpSpPr>
          <a:xfrm>
            <a:off x="1674976" y="1104545"/>
            <a:ext cx="4085259" cy="4506976"/>
            <a:chOff x="1674976" y="1104545"/>
            <a:chExt cx="4085259" cy="450697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76B30AE-780F-D621-A5E1-136D499B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2947" y="1104545"/>
              <a:ext cx="3217288" cy="4506976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1BFCDD92-9F07-62A6-B8FA-88D04241A513}"/>
                </a:ext>
              </a:extLst>
            </p:cNvPr>
            <p:cNvCxnSpPr>
              <a:cxnSpLocks/>
              <a:stCxn id="11" idx="2"/>
              <a:endCxn id="16" idx="1"/>
            </p:cNvCxnSpPr>
            <p:nvPr/>
          </p:nvCxnSpPr>
          <p:spPr>
            <a:xfrm rot="16200000" flipH="1">
              <a:off x="1741725" y="2556810"/>
              <a:ext cx="734473" cy="86797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F343E8-69CB-6A45-B824-4460796B7EC3}"/>
              </a:ext>
            </a:extLst>
          </p:cNvPr>
          <p:cNvSpPr/>
          <p:nvPr/>
        </p:nvSpPr>
        <p:spPr>
          <a:xfrm>
            <a:off x="4153256" y="2555652"/>
            <a:ext cx="794759" cy="188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D9A06D0-C04A-1A5D-E26C-07AE75823601}"/>
              </a:ext>
            </a:extLst>
          </p:cNvPr>
          <p:cNvSpPr/>
          <p:nvPr/>
        </p:nvSpPr>
        <p:spPr>
          <a:xfrm>
            <a:off x="3889356" y="2990920"/>
            <a:ext cx="1759414" cy="1881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EBC41C-979D-073C-8646-5EF57531FFE3}"/>
              </a:ext>
            </a:extLst>
          </p:cNvPr>
          <p:cNvSpPr/>
          <p:nvPr/>
        </p:nvSpPr>
        <p:spPr>
          <a:xfrm>
            <a:off x="3912865" y="3193735"/>
            <a:ext cx="820780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6940979-331F-6BC7-1CDC-70DE46F42643}"/>
              </a:ext>
            </a:extLst>
          </p:cNvPr>
          <p:cNvSpPr/>
          <p:nvPr/>
        </p:nvSpPr>
        <p:spPr>
          <a:xfrm>
            <a:off x="4784537" y="3193735"/>
            <a:ext cx="820780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AA4880-5EC7-1819-3F52-F4D7EFCC05AD}"/>
              </a:ext>
            </a:extLst>
          </p:cNvPr>
          <p:cNvSpPr/>
          <p:nvPr/>
        </p:nvSpPr>
        <p:spPr>
          <a:xfrm>
            <a:off x="2602640" y="1321613"/>
            <a:ext cx="1321874" cy="224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1477F3-B21D-9F3A-C13F-96DFC3E6D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171" y="1056033"/>
            <a:ext cx="5139079" cy="137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CC94EB20-3D44-A669-ABAC-CEC952313FAA}"/>
              </a:ext>
            </a:extLst>
          </p:cNvPr>
          <p:cNvSpPr/>
          <p:nvPr/>
        </p:nvSpPr>
        <p:spPr>
          <a:xfrm>
            <a:off x="2610981" y="5045652"/>
            <a:ext cx="3116909" cy="5367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6770DA-D63D-A3D4-A886-77BF07EF9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38" y="1116623"/>
            <a:ext cx="4968000" cy="9032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9272BB-15E6-AD44-78B2-7871D00E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291" y="1071698"/>
            <a:ext cx="5139079" cy="1371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143A49-3DC0-936B-5E23-BA5EDFC8883D}"/>
              </a:ext>
            </a:extLst>
          </p:cNvPr>
          <p:cNvSpPr/>
          <p:nvPr/>
        </p:nvSpPr>
        <p:spPr>
          <a:xfrm>
            <a:off x="6243669" y="1647509"/>
            <a:ext cx="337055" cy="2069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D961A08-FA6D-2F2A-F956-DBE942D2CB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268" y="2533672"/>
            <a:ext cx="2505480" cy="235075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5192AA-DA4B-D791-C54A-FEC70B6B13F2}"/>
              </a:ext>
            </a:extLst>
          </p:cNvPr>
          <p:cNvSpPr/>
          <p:nvPr/>
        </p:nvSpPr>
        <p:spPr>
          <a:xfrm>
            <a:off x="4333445" y="1912522"/>
            <a:ext cx="448621" cy="1554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05A5040-3704-0621-967F-B9C0859B7FA1}"/>
              </a:ext>
            </a:extLst>
          </p:cNvPr>
          <p:cNvCxnSpPr>
            <a:stCxn id="46" idx="1"/>
            <a:endCxn id="47" idx="3"/>
          </p:cNvCxnSpPr>
          <p:nvPr/>
        </p:nvCxnSpPr>
        <p:spPr>
          <a:xfrm rot="10800000">
            <a:off x="4782066" y="1990256"/>
            <a:ext cx="1363202" cy="1718796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57426E42-296F-CFBD-F722-D0B044545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328" y="1124757"/>
            <a:ext cx="4968000" cy="903274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6DDCD8-0A0B-8672-3CF2-69429ACD17B1}"/>
              </a:ext>
            </a:extLst>
          </p:cNvPr>
          <p:cNvSpPr/>
          <p:nvPr/>
        </p:nvSpPr>
        <p:spPr>
          <a:xfrm>
            <a:off x="6257563" y="1655494"/>
            <a:ext cx="306414" cy="1710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30AE2CC-8391-A606-CCD7-1075FE756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9830" y="2515099"/>
            <a:ext cx="2562420" cy="238852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6DBC363-E5AC-7CC5-BE4C-4E2A59ECD5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9730" y="5014605"/>
            <a:ext cx="3415181" cy="59880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DDE130E-F082-DA4D-510B-DCAF27EFA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4290" y="5638829"/>
            <a:ext cx="3793802" cy="66325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B011F96-84EB-976E-9554-FE53279547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1197" y="5019756"/>
            <a:ext cx="3732583" cy="7449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0448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8" grpId="0" animBg="1"/>
      <p:bldP spid="43" grpId="0" animBg="1"/>
      <p:bldP spid="47" grpId="0" animBg="1"/>
      <p:bldP spid="5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(Cart)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-4701688" y="1628775"/>
            <a:ext cx="2907034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1EEFE6-3D19-4290-4D62-0F45740AD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10" y="1633002"/>
            <a:ext cx="6756509" cy="3712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156583-D73C-10A0-CE66-62A5D157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22" y="864133"/>
            <a:ext cx="3791479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6517FD-3A54-4DFA-5D06-CEB0DBE8A0FD}"/>
              </a:ext>
            </a:extLst>
          </p:cNvPr>
          <p:cNvSpPr/>
          <p:nvPr/>
        </p:nvSpPr>
        <p:spPr>
          <a:xfrm>
            <a:off x="2633619" y="912402"/>
            <a:ext cx="70626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459AB9-19AF-804E-E664-26F971B26C57}"/>
              </a:ext>
            </a:extLst>
          </p:cNvPr>
          <p:cNvSpPr/>
          <p:nvPr/>
        </p:nvSpPr>
        <p:spPr>
          <a:xfrm>
            <a:off x="6845251" y="2380349"/>
            <a:ext cx="398668" cy="49358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F01913-EB0D-3740-660A-77AE146607F5}"/>
              </a:ext>
            </a:extLst>
          </p:cNvPr>
          <p:cNvSpPr/>
          <p:nvPr/>
        </p:nvSpPr>
        <p:spPr>
          <a:xfrm>
            <a:off x="8544442" y="2486407"/>
            <a:ext cx="398668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F22810-EB06-E4BE-2B7E-646A5246E824}"/>
              </a:ext>
            </a:extLst>
          </p:cNvPr>
          <p:cNvSpPr/>
          <p:nvPr/>
        </p:nvSpPr>
        <p:spPr>
          <a:xfrm>
            <a:off x="5963638" y="4960264"/>
            <a:ext cx="706266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453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Background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3A1BDC-ABDB-BEAA-8354-D2481231A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37" y="1723626"/>
            <a:ext cx="4512643" cy="3223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CD759-91E2-4F12-1E2C-F32F737FB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489" y="1723626"/>
            <a:ext cx="4898187" cy="32238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544F43-4BB6-2246-BE15-957D83875A6E}"/>
              </a:ext>
            </a:extLst>
          </p:cNvPr>
          <p:cNvSpPr/>
          <p:nvPr/>
        </p:nvSpPr>
        <p:spPr>
          <a:xfrm>
            <a:off x="1337155" y="5446186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02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"/>
    </mc:Choice>
    <mc:Fallback>
      <p:transition spd="slow" advTm="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(Cart)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B445AA7-B360-44EA-1F36-7956AA8A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19" y="1109017"/>
            <a:ext cx="8135596" cy="4286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515FF7-DEF9-4C62-457F-562BF6430D90}"/>
              </a:ext>
            </a:extLst>
          </p:cNvPr>
          <p:cNvSpPr/>
          <p:nvPr/>
        </p:nvSpPr>
        <p:spPr>
          <a:xfrm>
            <a:off x="2900211" y="1588652"/>
            <a:ext cx="3158836" cy="3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CA98B3-E6E2-9DF8-AEF7-23F2770E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690" y="1374352"/>
            <a:ext cx="6768000" cy="20098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51C544C-D1BD-F275-FD24-53B608519447}"/>
              </a:ext>
            </a:extLst>
          </p:cNvPr>
          <p:cNvSpPr/>
          <p:nvPr/>
        </p:nvSpPr>
        <p:spPr>
          <a:xfrm>
            <a:off x="6119090" y="1584035"/>
            <a:ext cx="3158836" cy="34626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BE919B-D4F0-AB3E-4DB0-B555493AC84A}"/>
              </a:ext>
            </a:extLst>
          </p:cNvPr>
          <p:cNvSpPr/>
          <p:nvPr/>
        </p:nvSpPr>
        <p:spPr>
          <a:xfrm>
            <a:off x="7168027" y="4490030"/>
            <a:ext cx="1107153" cy="38089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CA7662-22C4-742D-5DDF-0FB04E45D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490" y="1325270"/>
            <a:ext cx="2640852" cy="76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BD44058-5314-BDF7-EBB0-FC87B3621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6789" y="1306504"/>
            <a:ext cx="2781182" cy="787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6312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12302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(My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3885326" y="1820863"/>
            <a:ext cx="228481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78CA39-628B-E1D9-3AA0-50381974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" y="869762"/>
            <a:ext cx="3791479" cy="381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15CC3-324B-2835-3C2B-1C51B5DA7595}"/>
              </a:ext>
            </a:extLst>
          </p:cNvPr>
          <p:cNvSpPr/>
          <p:nvPr/>
        </p:nvSpPr>
        <p:spPr>
          <a:xfrm>
            <a:off x="3261692" y="903935"/>
            <a:ext cx="70626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C3F6F84-B63D-B642-A1EF-262BC66F3492}"/>
              </a:ext>
            </a:extLst>
          </p:cNvPr>
          <p:cNvGrpSpPr/>
          <p:nvPr/>
        </p:nvGrpSpPr>
        <p:grpSpPr>
          <a:xfrm>
            <a:off x="465005" y="1484675"/>
            <a:ext cx="3969342" cy="1474760"/>
            <a:chOff x="465005" y="1484675"/>
            <a:chExt cx="3969342" cy="14747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0482D6-52A4-EE3A-A963-F038F34E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005" y="1484675"/>
              <a:ext cx="3969342" cy="1474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552428F-FCB9-9BBF-9A9D-9EA48983B21A}"/>
                </a:ext>
              </a:extLst>
            </p:cNvPr>
            <p:cNvGrpSpPr/>
            <p:nvPr/>
          </p:nvGrpSpPr>
          <p:grpSpPr>
            <a:xfrm>
              <a:off x="2871624" y="1949507"/>
              <a:ext cx="1198741" cy="720615"/>
              <a:chOff x="4246772" y="2040227"/>
              <a:chExt cx="2338756" cy="149730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99EA8D3-7B88-04B5-21A9-1A7FFE0EEED9}"/>
                  </a:ext>
                </a:extLst>
              </p:cNvPr>
              <p:cNvSpPr/>
              <p:nvPr/>
            </p:nvSpPr>
            <p:spPr>
              <a:xfrm>
                <a:off x="4246772" y="2040227"/>
                <a:ext cx="2338756" cy="1497301"/>
              </a:xfrm>
              <a:prstGeom prst="rect">
                <a:avLst/>
              </a:prstGeom>
              <a:noFill/>
              <a:ln w="28575">
                <a:solidFill>
                  <a:schemeClr val="accent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7D57C3-C72C-6F3C-E02D-7BF1DD56D4C1}"/>
                  </a:ext>
                </a:extLst>
              </p:cNvPr>
              <p:cNvSpPr txBox="1"/>
              <p:nvPr/>
            </p:nvSpPr>
            <p:spPr>
              <a:xfrm>
                <a:off x="4731212" y="2483033"/>
                <a:ext cx="1561235" cy="703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 err="1"/>
                  <a:t>미구현</a:t>
                </a:r>
                <a:endParaRPr lang="ko-KR" altLang="en-US" sz="2400" dirty="0"/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0FC783-B88C-AE7B-200F-6EE78E55119C}"/>
              </a:ext>
            </a:extLst>
          </p:cNvPr>
          <p:cNvSpPr/>
          <p:nvPr/>
        </p:nvSpPr>
        <p:spPr>
          <a:xfrm>
            <a:off x="597001" y="1863370"/>
            <a:ext cx="706264" cy="87441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9EB0758-9B60-FE75-BF82-642A39ECE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433" y="1157221"/>
            <a:ext cx="5678626" cy="41878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CBD0AE-D8F7-2DD5-DB9E-C664DAC8CEFE}"/>
              </a:ext>
            </a:extLst>
          </p:cNvPr>
          <p:cNvSpPr/>
          <p:nvPr/>
        </p:nvSpPr>
        <p:spPr>
          <a:xfrm>
            <a:off x="6803865" y="1986869"/>
            <a:ext cx="1251190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7A8984C-40AF-1B91-6D80-71A1864564ED}"/>
              </a:ext>
            </a:extLst>
          </p:cNvPr>
          <p:cNvSpPr/>
          <p:nvPr/>
        </p:nvSpPr>
        <p:spPr>
          <a:xfrm>
            <a:off x="6792106" y="2822765"/>
            <a:ext cx="1376309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5850FE-66AF-EA59-0F68-03E433E58D5A}"/>
              </a:ext>
            </a:extLst>
          </p:cNvPr>
          <p:cNvSpPr/>
          <p:nvPr/>
        </p:nvSpPr>
        <p:spPr>
          <a:xfrm>
            <a:off x="6796724" y="3095237"/>
            <a:ext cx="1376309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61DEEF6-694F-DB0F-7FC0-4FB1EB2E7908}"/>
              </a:ext>
            </a:extLst>
          </p:cNvPr>
          <p:cNvSpPr/>
          <p:nvPr/>
        </p:nvSpPr>
        <p:spPr>
          <a:xfrm>
            <a:off x="6799640" y="3366270"/>
            <a:ext cx="2682037" cy="72265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9A360-A39E-CA74-D062-D7B8F0B3ED49}"/>
              </a:ext>
            </a:extLst>
          </p:cNvPr>
          <p:cNvSpPr/>
          <p:nvPr/>
        </p:nvSpPr>
        <p:spPr>
          <a:xfrm>
            <a:off x="1331290" y="1867988"/>
            <a:ext cx="706264" cy="86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09781E2-0FD7-F9E8-819F-A70B6728C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522" y="1176760"/>
            <a:ext cx="7107400" cy="3982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D0C698-55DF-AFD8-DFF3-DE3A117D90F5}"/>
              </a:ext>
            </a:extLst>
          </p:cNvPr>
          <p:cNvSpPr/>
          <p:nvPr/>
        </p:nvSpPr>
        <p:spPr>
          <a:xfrm>
            <a:off x="6416242" y="2045520"/>
            <a:ext cx="1137445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6CE309A-3B4C-166F-3480-B17A90721CE6}"/>
              </a:ext>
            </a:extLst>
          </p:cNvPr>
          <p:cNvSpPr/>
          <p:nvPr/>
        </p:nvSpPr>
        <p:spPr>
          <a:xfrm>
            <a:off x="10269531" y="2050140"/>
            <a:ext cx="940037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5E7B4FF-4D66-5940-5FC0-1893F499B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541" y="1176760"/>
            <a:ext cx="7092454" cy="300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98EBE6-BBDF-8904-7AAA-407A213B63E8}"/>
              </a:ext>
            </a:extLst>
          </p:cNvPr>
          <p:cNvSpPr/>
          <p:nvPr/>
        </p:nvSpPr>
        <p:spPr>
          <a:xfrm>
            <a:off x="2056345" y="1863372"/>
            <a:ext cx="706264" cy="864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A86EB4-5D6A-143B-8011-8388EA64579E}"/>
              </a:ext>
            </a:extLst>
          </p:cNvPr>
          <p:cNvSpPr/>
          <p:nvPr/>
        </p:nvSpPr>
        <p:spPr>
          <a:xfrm>
            <a:off x="10456777" y="1807982"/>
            <a:ext cx="438534" cy="2093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94A49DE-21D8-9685-7DB0-7EC601190672}"/>
              </a:ext>
            </a:extLst>
          </p:cNvPr>
          <p:cNvGrpSpPr/>
          <p:nvPr/>
        </p:nvGrpSpPr>
        <p:grpSpPr>
          <a:xfrm>
            <a:off x="1303265" y="2017309"/>
            <a:ext cx="9372780" cy="4300865"/>
            <a:chOff x="1303265" y="2017309"/>
            <a:chExt cx="9372780" cy="4300865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9EFD24D-A54F-8B4A-B139-51FAEA439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3265" y="3276690"/>
              <a:ext cx="5948218" cy="3041484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1F54E4D9-FF0A-BAC5-8351-14F5F07C2076}"/>
                </a:ext>
              </a:extLst>
            </p:cNvPr>
            <p:cNvCxnSpPr>
              <a:stCxn id="35" idx="2"/>
              <a:endCxn id="37" idx="3"/>
            </p:cNvCxnSpPr>
            <p:nvPr/>
          </p:nvCxnSpPr>
          <p:spPr>
            <a:xfrm rot="5400000">
              <a:off x="7573703" y="1695090"/>
              <a:ext cx="2780123" cy="3424561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1D2D52-4DAA-0214-5191-A44F7BABC1D6}"/>
              </a:ext>
            </a:extLst>
          </p:cNvPr>
          <p:cNvSpPr/>
          <p:nvPr/>
        </p:nvSpPr>
        <p:spPr>
          <a:xfrm>
            <a:off x="4042107" y="5922787"/>
            <a:ext cx="438534" cy="2093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7A70BB2-EC37-1BC0-0E73-BD52249B5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3522" y="1183701"/>
            <a:ext cx="7103473" cy="3061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3F59B0-9BBE-9C72-5A82-0465CBA8EAB2}"/>
              </a:ext>
            </a:extLst>
          </p:cNvPr>
          <p:cNvSpPr/>
          <p:nvPr/>
        </p:nvSpPr>
        <p:spPr>
          <a:xfrm>
            <a:off x="5401543" y="3235805"/>
            <a:ext cx="5450247" cy="23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451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30" grpId="0" animBg="1"/>
      <p:bldP spid="31" grpId="0" animBg="1"/>
      <p:bldP spid="34" grpId="0" animBg="1"/>
      <p:bldP spid="35" grpId="0" animBg="1"/>
      <p:bldP spid="42" grpId="0" animBg="1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155810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3FC33-703B-435C-BF14-0C1201597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5852" y="1507633"/>
            <a:ext cx="5140803" cy="498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223A8C-4480-3696-FF6F-D7D2A064BE57}"/>
              </a:ext>
            </a:extLst>
          </p:cNvPr>
          <p:cNvSpPr/>
          <p:nvPr/>
        </p:nvSpPr>
        <p:spPr>
          <a:xfrm>
            <a:off x="2966743" y="578108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279A43E-7C61-6A5B-A913-9C0696BF6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500" y="1295364"/>
            <a:ext cx="4296375" cy="3581900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34F09CF-4D1A-B78B-D2DB-984B5291CEB7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4798610" y="3086314"/>
            <a:ext cx="2443890" cy="284801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BD51810-04C3-FA11-F0BA-22677019885E}"/>
              </a:ext>
            </a:extLst>
          </p:cNvPr>
          <p:cNvSpPr/>
          <p:nvPr/>
        </p:nvSpPr>
        <p:spPr>
          <a:xfrm>
            <a:off x="2984606" y="6112131"/>
            <a:ext cx="1251190" cy="3371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285EE6-314C-BD69-F991-1CB0B4AC7CA4}"/>
              </a:ext>
            </a:extLst>
          </p:cNvPr>
          <p:cNvSpPr/>
          <p:nvPr/>
        </p:nvSpPr>
        <p:spPr>
          <a:xfrm>
            <a:off x="4136893" y="1849896"/>
            <a:ext cx="270365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A99AFDA-500C-EBCD-D8F0-B2F042461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089" y="1540737"/>
            <a:ext cx="3353756" cy="899976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743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25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659B46-9862-AF3F-5834-9C678181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471" y="1247683"/>
            <a:ext cx="4229690" cy="481079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63F90E-E83A-FC27-D966-2AB137E9D485}"/>
              </a:ext>
            </a:extLst>
          </p:cNvPr>
          <p:cNvSpPr/>
          <p:nvPr/>
        </p:nvSpPr>
        <p:spPr>
          <a:xfrm>
            <a:off x="9945921" y="2517899"/>
            <a:ext cx="642058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08143E-4BCF-2A50-9524-6DAA04D92CDC}"/>
              </a:ext>
            </a:extLst>
          </p:cNvPr>
          <p:cNvSpPr/>
          <p:nvPr/>
        </p:nvSpPr>
        <p:spPr>
          <a:xfrm>
            <a:off x="5464944" y="5814575"/>
            <a:ext cx="2320014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833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6A04B7-C0F1-B2BF-5293-93DF705E04C1}"/>
              </a:ext>
            </a:extLst>
          </p:cNvPr>
          <p:cNvSpPr/>
          <p:nvPr/>
        </p:nvSpPr>
        <p:spPr>
          <a:xfrm>
            <a:off x="9988225" y="2542081"/>
            <a:ext cx="583689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8659B46-9862-AF3F-5834-9C678181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545" y="1621600"/>
            <a:ext cx="4229690" cy="4810796"/>
          </a:xfrm>
          <a:prstGeom prst="rect">
            <a:avLst/>
          </a:prstGeom>
          <a:ln w="28575"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FFC773F-CE61-8059-6B01-8CFC175B4D14}"/>
              </a:ext>
            </a:extLst>
          </p:cNvPr>
          <p:cNvSpPr/>
          <p:nvPr/>
        </p:nvSpPr>
        <p:spPr>
          <a:xfrm>
            <a:off x="5065339" y="2547240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4AD6D-FC5F-F761-AC76-0C22B1DA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52" y="1669144"/>
            <a:ext cx="4482373" cy="2871776"/>
          </a:xfrm>
          <a:prstGeom prst="rect">
            <a:avLst/>
          </a:prstGeom>
          <a:ln w="38100">
            <a:solidFill>
              <a:schemeClr val="accent1"/>
            </a:solidFill>
            <a:prstDash val="sysDot"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3FF33-A079-453B-ED03-EB91B3AB6D10}"/>
              </a:ext>
            </a:extLst>
          </p:cNvPr>
          <p:cNvSpPr/>
          <p:nvPr/>
        </p:nvSpPr>
        <p:spPr>
          <a:xfrm>
            <a:off x="5710429" y="2310885"/>
            <a:ext cx="482387" cy="1902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6990D0A8-FAEE-FC8D-5B5F-CEE677AF526C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6192816" y="2406034"/>
            <a:ext cx="1295729" cy="162096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3830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637280-1A44-27C4-71B6-CC5A539E7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734" y="1493510"/>
            <a:ext cx="7592853" cy="3902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2756171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8116D0-9D35-B92B-0F2C-F8F8F8AA8F35}"/>
              </a:ext>
            </a:extLst>
          </p:cNvPr>
          <p:cNvSpPr/>
          <p:nvPr/>
        </p:nvSpPr>
        <p:spPr>
          <a:xfrm>
            <a:off x="3155343" y="1720581"/>
            <a:ext cx="3569792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E895D6A-FE42-2A37-C719-4CCE6C2D2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482" y="5555393"/>
            <a:ext cx="1589315" cy="68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D7BACD-5A27-B4DA-C5A1-B5D2DF67F01B}"/>
              </a:ext>
            </a:extLst>
          </p:cNvPr>
          <p:cNvSpPr/>
          <p:nvPr/>
        </p:nvSpPr>
        <p:spPr>
          <a:xfrm>
            <a:off x="5065340" y="4828624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5EBD00-89CD-13C8-DA96-60D9A653A818}"/>
              </a:ext>
            </a:extLst>
          </p:cNvPr>
          <p:cNvSpPr/>
          <p:nvPr/>
        </p:nvSpPr>
        <p:spPr>
          <a:xfrm>
            <a:off x="5550247" y="5627571"/>
            <a:ext cx="151394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069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22" grpId="0" animBg="1"/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37500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76F68-62EA-58CA-6465-C44A5F5D7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56" y="1500232"/>
            <a:ext cx="7419453" cy="461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78F8D4-8333-665E-8E8A-1116404018F4}"/>
              </a:ext>
            </a:extLst>
          </p:cNvPr>
          <p:cNvSpPr/>
          <p:nvPr/>
        </p:nvSpPr>
        <p:spPr>
          <a:xfrm>
            <a:off x="9999404" y="2317895"/>
            <a:ext cx="642058" cy="21734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72F0A76-A8D0-B26F-7CFB-A28E2CAE1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919" y="1546518"/>
            <a:ext cx="3182572" cy="4239054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9047744-D27A-E07C-ECDD-FE16718DA0AD}"/>
              </a:ext>
            </a:extLst>
          </p:cNvPr>
          <p:cNvSpPr/>
          <p:nvPr/>
        </p:nvSpPr>
        <p:spPr>
          <a:xfrm>
            <a:off x="5335334" y="5366605"/>
            <a:ext cx="530626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442C895-4C53-C827-B88B-A6D047553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027" y="1470562"/>
            <a:ext cx="3374777" cy="455878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7337121-8D4C-0AC5-A5F2-A7BF6D0F916E}"/>
              </a:ext>
            </a:extLst>
          </p:cNvPr>
          <p:cNvSpPr/>
          <p:nvPr/>
        </p:nvSpPr>
        <p:spPr>
          <a:xfrm>
            <a:off x="9994791" y="4523507"/>
            <a:ext cx="642058" cy="14845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FEB9264-597D-3EFC-6FA3-012124E5C93C}"/>
              </a:ext>
            </a:extLst>
          </p:cNvPr>
          <p:cNvSpPr/>
          <p:nvPr/>
        </p:nvSpPr>
        <p:spPr>
          <a:xfrm>
            <a:off x="5222994" y="5771847"/>
            <a:ext cx="94003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36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 animBg="1"/>
      <p:bldP spid="21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375007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276F68-62EA-58CA-6465-C44A5F5D7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556" y="1500232"/>
            <a:ext cx="7419453" cy="4614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0B91A5-CAF4-0695-B581-6318D2876E6D}"/>
              </a:ext>
            </a:extLst>
          </p:cNvPr>
          <p:cNvSpPr/>
          <p:nvPr/>
        </p:nvSpPr>
        <p:spPr>
          <a:xfrm>
            <a:off x="9700547" y="1715967"/>
            <a:ext cx="482387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23828-EF97-7597-905A-AE4398454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993" y="1500232"/>
            <a:ext cx="7441016" cy="318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1A4378-81CD-869F-AB32-EF6E8C1D68A7}"/>
              </a:ext>
            </a:extLst>
          </p:cNvPr>
          <p:cNvSpPr/>
          <p:nvPr/>
        </p:nvSpPr>
        <p:spPr>
          <a:xfrm>
            <a:off x="10230615" y="1736710"/>
            <a:ext cx="530626" cy="2302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7D8ADB-E57B-0616-6239-ED4B391A87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993" y="1498080"/>
            <a:ext cx="7477259" cy="358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8ABBE6-6BD1-24EF-477F-F349C4137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058" y="5285867"/>
            <a:ext cx="2263579" cy="1045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13A322-15E9-BE61-BB0B-5C44C2B4FE1F}"/>
              </a:ext>
            </a:extLst>
          </p:cNvPr>
          <p:cNvSpPr/>
          <p:nvPr/>
        </p:nvSpPr>
        <p:spPr>
          <a:xfrm>
            <a:off x="4252216" y="4654242"/>
            <a:ext cx="2216559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8D14C2-D6DC-8FDF-1842-F61AA55760BB}"/>
              </a:ext>
            </a:extLst>
          </p:cNvPr>
          <p:cNvSpPr/>
          <p:nvPr/>
        </p:nvSpPr>
        <p:spPr>
          <a:xfrm>
            <a:off x="5881589" y="5462421"/>
            <a:ext cx="2015054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57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2" grpId="1" animBg="1"/>
      <p:bldP spid="14" grpId="0" animBg="1"/>
      <p:bldP spid="24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63863" y="3984604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FA537F-5910-E586-3533-622DAF348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37" y="1507633"/>
            <a:ext cx="7924333" cy="4672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A388F6-310D-3530-6856-4FF29936932C}"/>
              </a:ext>
            </a:extLst>
          </p:cNvPr>
          <p:cNvSpPr/>
          <p:nvPr/>
        </p:nvSpPr>
        <p:spPr>
          <a:xfrm>
            <a:off x="9409758" y="2553043"/>
            <a:ext cx="583689" cy="27861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72F8018-2026-85C8-08E5-074ADDFB6A70}"/>
              </a:ext>
            </a:extLst>
          </p:cNvPr>
          <p:cNvSpPr/>
          <p:nvPr/>
        </p:nvSpPr>
        <p:spPr>
          <a:xfrm>
            <a:off x="10208699" y="2548425"/>
            <a:ext cx="583689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61AFCFE-850C-64C4-EEFC-A47AA13CFD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724" y="1322708"/>
            <a:ext cx="7493711" cy="4962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02C5DD4-845A-55EB-5DAD-6AD0A0B5E2AE}"/>
              </a:ext>
            </a:extLst>
          </p:cNvPr>
          <p:cNvSpPr/>
          <p:nvPr/>
        </p:nvSpPr>
        <p:spPr>
          <a:xfrm>
            <a:off x="5765361" y="5783854"/>
            <a:ext cx="1831867" cy="44871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197BC68-D875-CC0F-3890-95D03A47C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095" y="5454861"/>
            <a:ext cx="2210398" cy="849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8446203-BC5F-0275-4D16-EC173AACA897}"/>
              </a:ext>
            </a:extLst>
          </p:cNvPr>
          <p:cNvSpPr/>
          <p:nvPr/>
        </p:nvSpPr>
        <p:spPr>
          <a:xfrm>
            <a:off x="4699576" y="4962554"/>
            <a:ext cx="776890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086B24-0459-11F8-EBD4-88F2CDEAA9FE}"/>
              </a:ext>
            </a:extLst>
          </p:cNvPr>
          <p:cNvSpPr/>
          <p:nvPr/>
        </p:nvSpPr>
        <p:spPr>
          <a:xfrm>
            <a:off x="5683000" y="5567531"/>
            <a:ext cx="2015054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5491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21" grpId="0" animBg="1"/>
      <p:bldP spid="26" grpId="0" animBg="1"/>
      <p:bldP spid="26" grpId="1" animBg="1"/>
      <p:bldP spid="30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52479" y="4604616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9BAFDD-DDF9-AC13-EFCD-B379B4F0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77" y="1526740"/>
            <a:ext cx="8135485" cy="348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8C0879-6219-F507-A049-A58A129A3011}"/>
              </a:ext>
            </a:extLst>
          </p:cNvPr>
          <p:cNvSpPr/>
          <p:nvPr/>
        </p:nvSpPr>
        <p:spPr>
          <a:xfrm>
            <a:off x="9754009" y="2406501"/>
            <a:ext cx="776890" cy="3708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EAD8BFC-71C2-3184-4899-447375EE5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0818" y="1526740"/>
            <a:ext cx="5883682" cy="4612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15BD1E-65FA-1E08-7DA8-403ABF946BCE}"/>
              </a:ext>
            </a:extLst>
          </p:cNvPr>
          <p:cNvSpPr/>
          <p:nvPr/>
        </p:nvSpPr>
        <p:spPr>
          <a:xfrm>
            <a:off x="4379297" y="4506544"/>
            <a:ext cx="1251190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F677142-07DD-0201-D208-4D2B2A1B58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444" y="1515765"/>
            <a:ext cx="3036072" cy="846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BCEB56-2487-3FF6-E150-9FF5F177DA74}"/>
              </a:ext>
            </a:extLst>
          </p:cNvPr>
          <p:cNvSpPr/>
          <p:nvPr/>
        </p:nvSpPr>
        <p:spPr>
          <a:xfrm>
            <a:off x="4374680" y="4834434"/>
            <a:ext cx="1251190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1CF9827-2E6B-5787-355A-1528FF0DE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3617" y="1516336"/>
            <a:ext cx="3326416" cy="94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674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22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Methodology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138698" y="2342179"/>
            <a:ext cx="2244902" cy="2244902"/>
          </a:xfrm>
          <a:prstGeom prst="roundRect">
            <a:avLst>
              <a:gd name="adj" fmla="val 503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83473" y="4577460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97233" y="4577460"/>
            <a:ext cx="2430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695792" y="2338937"/>
            <a:ext cx="2244902" cy="2244902"/>
          </a:xfrm>
          <a:prstGeom prst="roundRect">
            <a:avLst>
              <a:gd name="adj" fmla="val 5033"/>
            </a:avLst>
          </a:pr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6169" y="1855849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04351" y="1862334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646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"/>
    </mc:Choice>
    <mc:Fallback>
      <p:transition spd="slow" advTm="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  <p:bldP spid="14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65775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Function (Administrator Page)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14AE3C-D572-97F9-1496-EE09F400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" y="994207"/>
            <a:ext cx="5068007" cy="43821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7425D6-29B5-77D2-440B-7442C3CE3180}"/>
              </a:ext>
            </a:extLst>
          </p:cNvPr>
          <p:cNvSpPr/>
          <p:nvPr/>
        </p:nvSpPr>
        <p:spPr>
          <a:xfrm>
            <a:off x="4270819" y="1069422"/>
            <a:ext cx="1034041" cy="25328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ACABC8A-B268-D2A3-9EF4-50096775D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27" y="1512887"/>
            <a:ext cx="2027235" cy="355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6BDB79-C1D2-9132-099D-171CBB394830}"/>
              </a:ext>
            </a:extLst>
          </p:cNvPr>
          <p:cNvSpPr/>
          <p:nvPr/>
        </p:nvSpPr>
        <p:spPr>
          <a:xfrm>
            <a:off x="752479" y="4604616"/>
            <a:ext cx="1831867" cy="3064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9BAFDD-DDF9-AC13-EFCD-B379B4F0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177" y="1526740"/>
            <a:ext cx="8135485" cy="348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AB17811-C3C1-A70E-79DF-DB61CFB5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948" y="5278857"/>
            <a:ext cx="1992576" cy="770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849034-BA27-09E7-F4A9-4046E5476891}"/>
              </a:ext>
            </a:extLst>
          </p:cNvPr>
          <p:cNvSpPr/>
          <p:nvPr/>
        </p:nvSpPr>
        <p:spPr>
          <a:xfrm>
            <a:off x="3685324" y="4426806"/>
            <a:ext cx="2186668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0366D6-2C00-3122-22F1-7E832225E133}"/>
              </a:ext>
            </a:extLst>
          </p:cNvPr>
          <p:cNvSpPr/>
          <p:nvPr/>
        </p:nvSpPr>
        <p:spPr>
          <a:xfrm>
            <a:off x="5735795" y="5345113"/>
            <a:ext cx="1807164" cy="27861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185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7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Server Running</a:t>
            </a: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048000" y="2344218"/>
            <a:ext cx="6096000" cy="12923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Server Running</a:t>
            </a:r>
            <a:endParaRPr lang="en-US" altLang="ko-KR" sz="4400" b="1" dirty="0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13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1"/>
    </mc:Choice>
    <mc:Fallback>
      <p:transition spd="slow" advTm="938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8219" y="757481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>
            <a:spLocks noChangeAspect="1"/>
          </p:cNvSpPr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Impression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83012" y="1762125"/>
            <a:ext cx="186110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-4533420" y="1462088"/>
            <a:ext cx="287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73765" y="1714500"/>
            <a:ext cx="1305339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82ACBA8-79E9-31AB-14DD-7001ED40888C}"/>
              </a:ext>
            </a:extLst>
          </p:cNvPr>
          <p:cNvGrpSpPr/>
          <p:nvPr/>
        </p:nvGrpSpPr>
        <p:grpSpPr>
          <a:xfrm>
            <a:off x="1150446" y="1384968"/>
            <a:ext cx="4241494" cy="4807135"/>
            <a:chOff x="1150446" y="1384968"/>
            <a:chExt cx="4241494" cy="48071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DB796E2-6AD5-D2C9-F3BE-8C78C1FEC8F4}"/>
                </a:ext>
              </a:extLst>
            </p:cNvPr>
            <p:cNvGrpSpPr/>
            <p:nvPr/>
          </p:nvGrpSpPr>
          <p:grpSpPr>
            <a:xfrm>
              <a:off x="1150446" y="1384968"/>
              <a:ext cx="4241494" cy="3476626"/>
              <a:chOff x="1150446" y="1384968"/>
              <a:chExt cx="4241494" cy="3476626"/>
            </a:xfrm>
          </p:grpSpPr>
          <p:sp>
            <p:nvSpPr>
              <p:cNvPr id="2" name="말풍선: 모서리가 둥근 사각형 1">
                <a:extLst>
                  <a:ext uri="{FF2B5EF4-FFF2-40B4-BE49-F238E27FC236}">
                    <a16:creationId xmlns:a16="http://schemas.microsoft.com/office/drawing/2014/main" id="{BBD006EA-733B-CACE-65BB-47FBD707C469}"/>
                  </a:ext>
                </a:extLst>
              </p:cNvPr>
              <p:cNvSpPr/>
              <p:nvPr/>
            </p:nvSpPr>
            <p:spPr>
              <a:xfrm>
                <a:off x="1150446" y="1384968"/>
                <a:ext cx="4241494" cy="3476626"/>
              </a:xfrm>
              <a:prstGeom prst="wedgeRoundRectCallou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1E7F4A-0B2F-40E1-1FC5-A39582550117}"/>
                  </a:ext>
                </a:extLst>
              </p:cNvPr>
              <p:cNvSpPr txBox="1"/>
              <p:nvPr/>
            </p:nvSpPr>
            <p:spPr>
              <a:xfrm>
                <a:off x="1178805" y="1762125"/>
                <a:ext cx="4164376" cy="28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 직접 기능에 대해 고민하고 만들어 보면서 이론적인 수업을 할 때보다 더 많이 배웠다고 생각한다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ko-KR" altLang="en-US" sz="1400" dirty="0"/>
                  <a:t>내가 원하는 기능을 구현할 수 있는 코드를 검색하고 내 코드와 접목 시키 켰을 때 마주하는 오류를 직접 수정하면서 성장함을 느낄 수 있었다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실제로 뒤로 갈 수록 더 어려운 기능을 구현 함에도 더 수월하게 진행했다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아쉬운 점은 좀더 빨리 작업을 시작했으면 원하는 기능을 더 넣을 수 있지 않았을까 하는 아쉬움이다</a:t>
                </a:r>
                <a:r>
                  <a:rPr lang="en-US" altLang="ko-KR" sz="1400" dirty="0"/>
                  <a:t>. </a:t>
                </a:r>
                <a:r>
                  <a:rPr lang="ko-KR" altLang="en-US" sz="1400" dirty="0"/>
                  <a:t>계획했던 기능에서 몇가지 기능을 구현하지 못하고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중간중간 떠오른 아이디어들도 전부 적용 시키지 못해 아쉬웠다</a:t>
                </a:r>
                <a:r>
                  <a:rPr lang="en-US" altLang="ko-KR" sz="1400" dirty="0"/>
                  <a:t>. </a:t>
                </a:r>
                <a:endParaRPr lang="ko-KR" altLang="en-US" sz="1400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C51DAEF-943B-F4B5-C146-122601BCC432}"/>
                </a:ext>
              </a:extLst>
            </p:cNvPr>
            <p:cNvGrpSpPr/>
            <p:nvPr/>
          </p:nvGrpSpPr>
          <p:grpSpPr>
            <a:xfrm>
              <a:off x="1905918" y="5277703"/>
              <a:ext cx="1978922" cy="914400"/>
              <a:chOff x="1178805" y="5277703"/>
              <a:chExt cx="1850835" cy="914400"/>
            </a:xfrm>
          </p:grpSpPr>
          <p:pic>
            <p:nvPicPr>
              <p:cNvPr id="11" name="그래픽 10" descr="프로그래머">
                <a:extLst>
                  <a:ext uri="{FF2B5EF4-FFF2-40B4-BE49-F238E27FC236}">
                    <a16:creationId xmlns:a16="http://schemas.microsoft.com/office/drawing/2014/main" id="{90CAA6E1-A2DE-7A4A-3B90-DE5D00E7D9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8805" y="527770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8DF742-5F94-325F-99D5-EA5AB91BC966}"/>
                  </a:ext>
                </a:extLst>
              </p:cNvPr>
              <p:cNvSpPr txBox="1"/>
              <p:nvPr/>
            </p:nvSpPr>
            <p:spPr>
              <a:xfrm>
                <a:off x="2115240" y="5594219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오승영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7F9CDC-199F-7351-F36A-A0B77C453E85}"/>
              </a:ext>
            </a:extLst>
          </p:cNvPr>
          <p:cNvGrpSpPr/>
          <p:nvPr/>
        </p:nvGrpSpPr>
        <p:grpSpPr>
          <a:xfrm>
            <a:off x="6811294" y="1383131"/>
            <a:ext cx="4241494" cy="4807135"/>
            <a:chOff x="1150446" y="1384968"/>
            <a:chExt cx="4241494" cy="480713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CBA2C03-4FA4-AF49-D8F0-1A7B4355CDB9}"/>
                </a:ext>
              </a:extLst>
            </p:cNvPr>
            <p:cNvGrpSpPr/>
            <p:nvPr/>
          </p:nvGrpSpPr>
          <p:grpSpPr>
            <a:xfrm>
              <a:off x="1150446" y="1384968"/>
              <a:ext cx="4241494" cy="3476626"/>
              <a:chOff x="1150446" y="1384968"/>
              <a:chExt cx="4241494" cy="3476626"/>
            </a:xfrm>
          </p:grpSpPr>
          <p:sp>
            <p:nvSpPr>
              <p:cNvPr id="23" name="말풍선: 모서리가 둥근 사각형 22">
                <a:extLst>
                  <a:ext uri="{FF2B5EF4-FFF2-40B4-BE49-F238E27FC236}">
                    <a16:creationId xmlns:a16="http://schemas.microsoft.com/office/drawing/2014/main" id="{D2E76812-28ED-347B-6622-C543FB5A1095}"/>
                  </a:ext>
                </a:extLst>
              </p:cNvPr>
              <p:cNvSpPr/>
              <p:nvPr/>
            </p:nvSpPr>
            <p:spPr>
              <a:xfrm>
                <a:off x="1150446" y="1384968"/>
                <a:ext cx="4241494" cy="3476626"/>
              </a:xfrm>
              <a:prstGeom prst="wedgeRoundRectCallou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0B8D4D-51C8-01C5-1EBF-C36C1CB57B40}"/>
                  </a:ext>
                </a:extLst>
              </p:cNvPr>
              <p:cNvSpPr txBox="1"/>
              <p:nvPr/>
            </p:nvSpPr>
            <p:spPr>
              <a:xfrm>
                <a:off x="1178805" y="1762125"/>
                <a:ext cx="4164376" cy="18158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 혼자 공부할 때처럼 </a:t>
                </a:r>
                <a:r>
                  <a:rPr lang="ko-KR" altLang="en-US" sz="1400" dirty="0" err="1"/>
                  <a:t>안되는건</a:t>
                </a:r>
                <a:r>
                  <a:rPr lang="ko-KR" altLang="en-US" sz="1400" dirty="0"/>
                  <a:t> 될 때까지는 포기해야 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ko-KR" altLang="en-US" sz="1400" dirty="0"/>
                  <a:t> 덕분에 구현은 구현대로 못하고 엉뚱한데 시간을 낭비했다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남이 짜 놓은 코드를 보면서 많이 부족하다는 걸 느끼는 계기가 되었다</a:t>
                </a:r>
                <a:r>
                  <a:rPr lang="en-US" altLang="ko-KR" sz="1400" dirty="0"/>
                  <a:t>. </a:t>
                </a:r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시간이 지나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지금을 기억하며 누군가에게 도움이 되고 싶다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DA9C019-2A8E-EEB3-5E38-3DCA17316C14}"/>
                </a:ext>
              </a:extLst>
            </p:cNvPr>
            <p:cNvGrpSpPr/>
            <p:nvPr/>
          </p:nvGrpSpPr>
          <p:grpSpPr>
            <a:xfrm>
              <a:off x="1905918" y="5277703"/>
              <a:ext cx="1994053" cy="914400"/>
              <a:chOff x="1178805" y="5277703"/>
              <a:chExt cx="1864987" cy="914400"/>
            </a:xfrm>
          </p:grpSpPr>
          <p:pic>
            <p:nvPicPr>
              <p:cNvPr id="21" name="그래픽 20" descr="프로그래머">
                <a:extLst>
                  <a:ext uri="{FF2B5EF4-FFF2-40B4-BE49-F238E27FC236}">
                    <a16:creationId xmlns:a16="http://schemas.microsoft.com/office/drawing/2014/main" id="{3977626E-5FAC-4DD5-9DA9-FE19C7CAF3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78805" y="527770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400FABC-2B62-2810-944E-DFC26CC51B50}"/>
                  </a:ext>
                </a:extLst>
              </p:cNvPr>
              <p:cNvSpPr txBox="1"/>
              <p:nvPr/>
            </p:nvSpPr>
            <p:spPr>
              <a:xfrm>
                <a:off x="2115240" y="5583202"/>
                <a:ext cx="9285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강요한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00161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8"/>
    </mc:Choice>
    <mc:Fallback>
      <p:transition spd="slow" advTm="1172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E5DAC9F-F7C9-2E14-C252-13440590EB50}"/>
              </a:ext>
            </a:extLst>
          </p:cNvPr>
          <p:cNvSpPr/>
          <p:nvPr/>
        </p:nvSpPr>
        <p:spPr>
          <a:xfrm>
            <a:off x="3273911" y="2064519"/>
            <a:ext cx="6096000" cy="18619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8800" b="1" dirty="0">
                <a:solidFill>
                  <a:srgbClr val="44546A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099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576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Production Period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1662668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6689FF"/>
                </a:solidFill>
              </a:rPr>
              <a:t>Oct 24 ~ Oct 30</a:t>
            </a:r>
            <a:endParaRPr lang="ko-KR" altLang="en-US" sz="1400" b="1" dirty="0">
              <a:solidFill>
                <a:srgbClr val="6689FF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82349" y="5057085"/>
            <a:ext cx="6096000" cy="6760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Production Period</a:t>
            </a:r>
            <a:endParaRPr lang="en-US" altLang="ko-KR" sz="14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Oct 24, 2022 ~ Dec 4,2022</a:t>
            </a:r>
          </a:p>
        </p:txBody>
      </p:sp>
      <p:sp>
        <p:nvSpPr>
          <p:cNvPr id="27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5341909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rgbClr val="6689FF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Nov 1 ~ Nov 30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1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5380212" y="2418337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60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sp>
        <p:nvSpPr>
          <p:cNvPr id="29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1726958" y="2454213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10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4" name="차트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1150575"/>
              </p:ext>
            </p:extLst>
          </p:nvPr>
        </p:nvGraphicFramePr>
        <p:xfrm>
          <a:off x="1322855" y="2160437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422738"/>
              </p:ext>
            </p:extLst>
          </p:nvPr>
        </p:nvGraphicFramePr>
        <p:xfrm>
          <a:off x="4952311" y="2160436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원형: 비어 있음 20">
            <a:extLst>
              <a:ext uri="{FF2B5EF4-FFF2-40B4-BE49-F238E27FC236}">
                <a16:creationId xmlns:a16="http://schemas.microsoft.com/office/drawing/2014/main" id="{C4CD6B38-D51B-42F6-86A2-5BCA706DF222}"/>
              </a:ext>
            </a:extLst>
          </p:cNvPr>
          <p:cNvSpPr/>
          <p:nvPr/>
        </p:nvSpPr>
        <p:spPr>
          <a:xfrm>
            <a:off x="9033466" y="2454213"/>
            <a:ext cx="2078854" cy="2078854"/>
          </a:xfrm>
          <a:prstGeom prst="donut">
            <a:avLst>
              <a:gd name="adj" fmla="val 9228"/>
            </a:avLst>
          </a:prstGeom>
          <a:solidFill>
            <a:schemeClr val="bg1"/>
          </a:solidFill>
          <a:ln w="381000" cap="rnd">
            <a:noFill/>
          </a:ln>
          <a:effectLst>
            <a:innerShdw blurRad="368300" dist="50800" dir="18900000">
              <a:schemeClr val="tx1">
                <a:alpha val="15000"/>
              </a:schemeClr>
            </a:inn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800" b="1" dirty="0">
                <a:solidFill>
                  <a:srgbClr val="6689FF"/>
                </a:solidFill>
                <a:cs typeface="Aharoni" panose="02010803020104030203" pitchFamily="2" charset="-79"/>
              </a:rPr>
              <a:t>95</a:t>
            </a:r>
            <a:r>
              <a:rPr lang="en-US" altLang="ko-KR" sz="1200" dirty="0">
                <a:solidFill>
                  <a:srgbClr val="6689FF"/>
                </a:solidFill>
                <a:cs typeface="Aharoni" panose="02010803020104030203" pitchFamily="2" charset="-79"/>
              </a:rPr>
              <a:t>%</a:t>
            </a:r>
            <a:endParaRPr lang="en-US" altLang="ko-KR" sz="400" b="1" dirty="0">
              <a:solidFill>
                <a:srgbClr val="6689FF"/>
              </a:solidFill>
              <a:cs typeface="Aharoni" panose="02010803020104030203" pitchFamily="2" charset="-79"/>
            </a:endParaRPr>
          </a:p>
        </p:txBody>
      </p:sp>
      <p:graphicFrame>
        <p:nvGraphicFramePr>
          <p:cNvPr id="19" name="차트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370200"/>
              </p:ext>
            </p:extLst>
          </p:nvPr>
        </p:nvGraphicFramePr>
        <p:xfrm>
          <a:off x="8581767" y="2142499"/>
          <a:ext cx="2887060" cy="2666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사각형: 둥근 모서리 32">
            <a:extLst>
              <a:ext uri="{FF2B5EF4-FFF2-40B4-BE49-F238E27FC236}">
                <a16:creationId xmlns:a16="http://schemas.microsoft.com/office/drawing/2014/main" id="{BD1DDFB4-DE44-4C93-B32A-6CB824F09CAF}"/>
              </a:ext>
            </a:extLst>
          </p:cNvPr>
          <p:cNvSpPr/>
          <p:nvPr/>
        </p:nvSpPr>
        <p:spPr>
          <a:xfrm>
            <a:off x="9021149" y="1660936"/>
            <a:ext cx="2160000" cy="28100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89FF"/>
            </a:solidFill>
          </a:ln>
          <a:effectLst>
            <a:outerShdw blurRad="152400" sx="101000" sy="101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6689FF"/>
                </a:solidFill>
              </a:rPr>
              <a:t>Dec 1 ~ Dec 4</a:t>
            </a:r>
            <a:endParaRPr lang="ko-KR" altLang="en-US" sz="1400" b="1" dirty="0">
              <a:solidFill>
                <a:srgbClr val="6689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32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"/>
    </mc:Choice>
    <mc:Fallback>
      <p:transition spd="slow" advTm="6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576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Development Environment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00212" y="3832682"/>
            <a:ext cx="6096000" cy="9643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Spring, IntelliJ, JAVA, JSP, HTML, CSS,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JavaScript, JQuery, </a:t>
            </a:r>
            <a:r>
              <a:rPr lang="en-US" altLang="ko-KR" sz="2000" i="1" kern="0" dirty="0" err="1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Daum</a:t>
            </a:r>
            <a:r>
              <a:rPr lang="en-US" altLang="ko-KR" sz="20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Address API</a:t>
            </a:r>
            <a:endParaRPr lang="en-US" altLang="ko-KR" sz="11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1" y="2076688"/>
            <a:ext cx="5896798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8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"/>
    </mc:Choice>
    <mc:Fallback>
      <p:transition spd="slow" advTm="3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319528" y="683133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Languages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25149" y="5009460"/>
            <a:ext cx="6096000" cy="6760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600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Languages Ratio</a:t>
            </a:r>
            <a:endParaRPr lang="en-US" altLang="ko-KR" sz="1400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1100" dirty="0"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Java : 73.3%,  HTML : 15.4%, CSS : 9.0%, JavaScript 1.9%, ETC(Docs) : 0.6</a:t>
            </a: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4271292954"/>
              </p:ext>
            </p:extLst>
          </p:nvPr>
        </p:nvGraphicFramePr>
        <p:xfrm>
          <a:off x="2869586" y="981116"/>
          <a:ext cx="6207125" cy="3804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079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"/>
    </mc:Choice>
    <mc:Fallback>
      <p:transition spd="slow" advTm="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Languages Detail 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63318"/>
              </p:ext>
            </p:extLst>
          </p:nvPr>
        </p:nvGraphicFramePr>
        <p:xfrm>
          <a:off x="1887304" y="1895476"/>
          <a:ext cx="8342544" cy="3867150"/>
        </p:xfrm>
        <a:graphic>
          <a:graphicData uri="http://schemas.openxmlformats.org/drawingml/2006/table">
            <a:tbl>
              <a:tblPr firstRow="1" firstCol="1" lastRow="1">
                <a:tableStyleId>{74C1A8A3-306A-4EB7-A6B1-4F7E0EB9C5D6}</a:tableStyleId>
              </a:tblPr>
              <a:tblGrid>
                <a:gridCol w="2780848">
                  <a:extLst>
                    <a:ext uri="{9D8B030D-6E8A-4147-A177-3AD203B41FA5}">
                      <a16:colId xmlns:a16="http://schemas.microsoft.com/office/drawing/2014/main" val="71760676"/>
                    </a:ext>
                  </a:extLst>
                </a:gridCol>
                <a:gridCol w="2780848">
                  <a:extLst>
                    <a:ext uri="{9D8B030D-6E8A-4147-A177-3AD203B41FA5}">
                      <a16:colId xmlns:a16="http://schemas.microsoft.com/office/drawing/2014/main" val="2506765401"/>
                    </a:ext>
                  </a:extLst>
                </a:gridCol>
                <a:gridCol w="2780848">
                  <a:extLst>
                    <a:ext uri="{9D8B030D-6E8A-4147-A177-3AD203B41FA5}">
                      <a16:colId xmlns:a16="http://schemas.microsoft.com/office/drawing/2014/main" val="3672024434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Languages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Files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Code(Line)</a:t>
                      </a:r>
                      <a:endParaRPr lang="ko-KR" altLang="en-US" sz="24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7743108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JSP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406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9785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86008993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JAVA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127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7315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442898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XML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3951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6064611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CSS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2669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8926027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JavaScript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379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3548539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dirty="0"/>
                        <a:t>Synthesis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604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24099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6808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697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"/>
    </mc:Choice>
    <mc:Fallback>
      <p:transition spd="slow" advTm="33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902208"/>
            <a:ext cx="11767396" cy="5791200"/>
          </a:xfrm>
          <a:prstGeom prst="roundRect">
            <a:avLst>
              <a:gd name="adj" fmla="val 1990"/>
            </a:avLst>
          </a:prstGeom>
          <a:solidFill>
            <a:schemeClr val="bg1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endParaRPr lang="ko-KR" altLang="en-US" dirty="0">
              <a:solidFill>
                <a:srgbClr val="44546A"/>
              </a:solidFill>
            </a:endParaRPr>
          </a:p>
        </p:txBody>
      </p:sp>
      <p:sp>
        <p:nvSpPr>
          <p:cNvPr id="13" name="사각형: 둥근 모서리 15">
            <a:extLst>
              <a:ext uri="{FF2B5EF4-FFF2-40B4-BE49-F238E27FC236}">
                <a16:creationId xmlns:a16="http://schemas.microsoft.com/office/drawing/2014/main" id="{2A843458-BFCA-B74B-E12F-3C43C8C74A63}"/>
              </a:ext>
            </a:extLst>
          </p:cNvPr>
          <p:cNvSpPr/>
          <p:nvPr/>
        </p:nvSpPr>
        <p:spPr>
          <a:xfrm>
            <a:off x="229532" y="219598"/>
            <a:ext cx="7331784" cy="537883"/>
          </a:xfrm>
          <a:prstGeom prst="roundRect">
            <a:avLst>
              <a:gd name="adj" fmla="val 50000"/>
            </a:avLst>
          </a:prstGeom>
          <a:solidFill>
            <a:srgbClr val="DCE0EC"/>
          </a:solidFill>
          <a:ln>
            <a:noFill/>
          </a:ln>
          <a:effectLst>
            <a:innerShdw blurRad="38100" dist="25400" dir="162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latinLnBrk="0">
              <a:defRPr/>
            </a:pP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HAT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OU </a:t>
            </a:r>
            <a:r>
              <a:rPr lang="en-US" altLang="ko-KR" i="1" kern="0" dirty="0">
                <a:ln w="9525">
                  <a:noFill/>
                </a:ln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W</a:t>
            </a:r>
            <a:r>
              <a:rPr lang="en-US" altLang="ko-KR" i="1" kern="0" dirty="0">
                <a:ln w="9525">
                  <a:noFill/>
                </a:ln>
                <a:solidFill>
                  <a:srgbClr val="44546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ANT – Requirements Specification 1/6</a:t>
            </a:r>
            <a:endParaRPr lang="ko-KR" altLang="en-US" dirty="0">
              <a:solidFill>
                <a:srgbClr val="44546A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544782"/>
              </p:ext>
            </p:extLst>
          </p:nvPr>
        </p:nvGraphicFramePr>
        <p:xfrm>
          <a:off x="431801" y="1092206"/>
          <a:ext cx="11345331" cy="5477919"/>
        </p:xfrm>
        <a:graphic>
          <a:graphicData uri="http://schemas.openxmlformats.org/drawingml/2006/table">
            <a:tbl>
              <a:tblPr/>
              <a:tblGrid>
                <a:gridCol w="983123">
                  <a:extLst>
                    <a:ext uri="{9D8B030D-6E8A-4147-A177-3AD203B41FA5}">
                      <a16:colId xmlns:a16="http://schemas.microsoft.com/office/drawing/2014/main" val="1729921196"/>
                    </a:ext>
                  </a:extLst>
                </a:gridCol>
                <a:gridCol w="940541">
                  <a:extLst>
                    <a:ext uri="{9D8B030D-6E8A-4147-A177-3AD203B41FA5}">
                      <a16:colId xmlns:a16="http://schemas.microsoft.com/office/drawing/2014/main" val="859027683"/>
                    </a:ext>
                  </a:extLst>
                </a:gridCol>
                <a:gridCol w="1408931">
                  <a:extLst>
                    <a:ext uri="{9D8B030D-6E8A-4147-A177-3AD203B41FA5}">
                      <a16:colId xmlns:a16="http://schemas.microsoft.com/office/drawing/2014/main" val="3767855192"/>
                    </a:ext>
                  </a:extLst>
                </a:gridCol>
                <a:gridCol w="7285100">
                  <a:extLst>
                    <a:ext uri="{9D8B030D-6E8A-4147-A177-3AD203B41FA5}">
                      <a16:colId xmlns:a16="http://schemas.microsoft.com/office/drawing/2014/main" val="1858827696"/>
                    </a:ext>
                  </a:extLst>
                </a:gridCol>
                <a:gridCol w="727636">
                  <a:extLst>
                    <a:ext uri="{9D8B030D-6E8A-4147-A177-3AD203B41FA5}">
                      <a16:colId xmlns:a16="http://schemas.microsoft.com/office/drawing/2014/main" val="3632168049"/>
                    </a:ext>
                  </a:extLst>
                </a:gridCol>
              </a:tblGrid>
              <a:tr h="1995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요구사항명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요구사항 내용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사용자</a:t>
                      </a:r>
                      <a:endParaRPr lang="ko-KR" altLang="en-US" sz="5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61807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WYW_0001</a:t>
                      </a: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회원가입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회원가입 필수항목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휴대전화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 약관 동의가 필수로 입력되어야 회원가입 버튼이 활성화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공통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77530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아이디로 가입 불가능하며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아이디 기입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618958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4~16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이내로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일치하지 않을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554351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8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이상 입력해야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33345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확인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비밀번호와 비밀번호 확인 창의 입력값은 동일해야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일지하지 않을 시 경고메시지 출력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171233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영어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한글 모두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글자 수 제한 없음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수정불가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96041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이메일로 가입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999986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형식을 갖춘 텍스만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예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) aaa@aaa.com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6130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WYW_0009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전화번호로 가입 불가능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후 수정 가능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473771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앞자리는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3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자리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010,011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만 사용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중간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뒷자리는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4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자리만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초과입력 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27758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다음 주소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71150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필수약관 동의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필수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선택 약관이 존재하며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2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개의 필수 약관이 동의 체크 되어야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957053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아이디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이메일 주소와 이름의 일치 여부를 확인하고 확인페이지 내에서 팝업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41272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찾기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이메일 주소와 이름의 일치 여부를 확인하고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이메일로 인증번호를 전송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이메일로 받은 인증번호를 확인페이지에 인증번호를 입력하고 일치하면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다시 이메일로 비밀번호를 전송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4047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 입력한 아이디와 비밀번호가 일치하면 로그인되며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상위 메뉴에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“‘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이름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’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님 환영합니다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.“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메시지가 표기된다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941775"/>
                  </a:ext>
                </a:extLst>
              </a:tr>
              <a:tr h="14341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로그아웃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로그아웃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시에만 나타나며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클릭 시 로그 아웃시킨다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설정에 따라 메인 페이지로 이동되거나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페이지로 이동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148146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마이페이지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 시에만 접근 가능하며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로그인하지 않았을 시에는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접근메뉴가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출력되지 않는다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로그인된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정보를 활용하여 회원의 정보를 불러옴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수정 가능한 항목은 비밀번호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495696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WYW_0018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조건과 마찬가지로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비밀번호는 영어 대소문자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숫자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/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특수문자 조합으로 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8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자 이상 입력해야 한다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4965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WYW_0019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유효성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조건과 마찬가지로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형식을 갖춘 텍스트만 입력가능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02157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WYW_0020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이메일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이메일로 가입불가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본인이 사용 했던 이메일 주소는 다시 입력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075260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WYW_0021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전화번호 중복검사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중복된 전화번호 가입불가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본인이 사용 했던 전화번호는 다시 입력가능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993778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WYW_0022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회원정보 수정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주소 입력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가입 시와 마찬가지로 다음 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API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로 입력하여 정보 수정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0590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WYW_0023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페이지에서 하트 아이콘을 클릭하거나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상세 페이지에서 찜하기 버튼 클릭 시 위시리스트에 등록되며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해당페이지에서 목록 확인 가능</a:t>
                      </a: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311330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WYW_0024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장바구니추가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 등록된 상품은 장바구니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추가버튼을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눌러 장바구니로 추가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개수는 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1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개로 추가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03273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WYW_0025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삭제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 등록된 상품은 삭제버튼을 클릭하여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위시리스트에서 제외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140093"/>
                  </a:ext>
                </a:extLst>
              </a:tr>
              <a:tr h="25861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WYW_0026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배송현황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 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주문한 상품의 진행상황이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중일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때 해당 주문내역이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리스트에서 확인 가능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803165"/>
                  </a:ext>
                </a:extLst>
              </a:tr>
              <a:tr h="26457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WYW_0027</a:t>
                      </a:r>
                      <a:endParaRPr 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배송현황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500" kern="0" spc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- </a:t>
                      </a:r>
                      <a:r>
                        <a:rPr lang="ko-KR" altLang="en-US" sz="500" kern="0" spc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 리스트 상세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배송준비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리스트에 있는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“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주문상품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”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텍스트를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 클릭하거나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우측에 있는 주문 상세 버튼 클릭 시 세부내역확인 가능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확인가능 정보는 배송상품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상품 개수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단가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총금액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배송료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수취인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수취주소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연락처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, </a:t>
                      </a:r>
                      <a:r>
                        <a:rPr lang="ko-KR" altLang="en-US" sz="500" kern="0" spc="0" dirty="0" err="1">
                          <a:solidFill>
                            <a:srgbClr val="000000"/>
                          </a:solidFill>
                          <a:effectLst/>
                          <a:ea typeface="굴림체" panose="020B0609000101010101" pitchFamily="49" charset="-127"/>
                        </a:rPr>
                        <a:t>주문요청일</a:t>
                      </a:r>
                      <a:r>
                        <a:rPr lang="en-US" altLang="ko-KR" sz="500" kern="0" spc="0" dirty="0">
                          <a:solidFill>
                            <a:srgbClr val="000000"/>
                          </a:solidFill>
                          <a:effectLst/>
                          <a:latin typeface="굴림체" panose="020B0609000101010101" pitchFamily="49" charset="-127"/>
                        </a:rPr>
                        <a:t>. </a:t>
                      </a: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3201" marR="33201" marT="9179" marB="9179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001944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219387" y="1512887"/>
            <a:ext cx="26918785" cy="45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740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"/>
    </mc:Choice>
    <mc:Fallback>
      <p:transition spd="slow" advTm="7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3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7|1|2.9|1.6|0.7|0.6|0.9"/>
</p:tagLst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6288</Words>
  <Application>Microsoft Office PowerPoint</Application>
  <PresentationFormat>와이드스크린</PresentationFormat>
  <Paragraphs>2019</Paragraphs>
  <Slides>43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DX시인과나</vt:lpstr>
      <vt:lpstr>HY헤드라인M</vt:lpstr>
      <vt:lpstr>Tmon몬소리 Black</vt:lpstr>
      <vt:lpstr>굴림체</vt:lpstr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USER</cp:lastModifiedBy>
  <cp:revision>19</cp:revision>
  <dcterms:created xsi:type="dcterms:W3CDTF">2022-11-01T15:43:08Z</dcterms:created>
  <dcterms:modified xsi:type="dcterms:W3CDTF">2022-12-06T20:18:42Z</dcterms:modified>
</cp:coreProperties>
</file>